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Oswald" panose="02000503000000000000" pitchFamily="2" charset="0"/>
      <p:regular r:id="rId18"/>
      <p:bold r:id="rId19"/>
    </p:embeddedFont>
    <p:embeddedFont>
      <p:font typeface="Source Code Pro"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6b6d299f08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6b6d299f08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b6d299f08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6b6d299f08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b6d299f08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b6d299f08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6b6d299f08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6b6d299f08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6b6d299f08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6b6d299f0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6b6d299f08_0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6b6d299f08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6b20d977b9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6b20d977b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42b1a5852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42b1a5852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6b6d299f08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6b6d299f0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6b6d299f08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6b6d299f0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6b6d299f0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6b6d299f0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6b14d96ec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6b14d96ec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6b6d299f08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6b6d299f0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6b20d977b9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6b20d977b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drive.google.com/file/d/1179FXCRCpLgNiHfB5hEqSJoAnyL2W_JB/view"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pt-BR"/>
              <a:t>Proposta de uma metodologia discursiva </a:t>
            </a:r>
            <a:endParaRPr/>
          </a:p>
        </p:txBody>
      </p:sp>
      <p:sp>
        <p:nvSpPr>
          <p:cNvPr id="63" name="Google Shape;63;p13"/>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t>Juliana Naseh Pacheco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27 de maio - Figuras de linguagem </a:t>
            </a:r>
            <a:endParaRPr/>
          </a:p>
        </p:txBody>
      </p:sp>
      <p:sp>
        <p:nvSpPr>
          <p:cNvPr id="115" name="Google Shape;115;p22"/>
          <p:cNvSpPr txBox="1">
            <a:spLocks noGrp="1"/>
          </p:cNvSpPr>
          <p:nvPr>
            <p:ph type="body" idx="1"/>
          </p:nvPr>
        </p:nvSpPr>
        <p:spPr>
          <a:xfrm>
            <a:off x="311700" y="1357275"/>
            <a:ext cx="8520600" cy="378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 Resolvi tomar uma media e comprar um pão. Que efeito surpreendente faz a comida no nosso organismo! Eu que antes de comer via o céu, as arvores, as aves tudo amarelo, depois que comi, tudo normalizou-se aos meus olhos.</a:t>
            </a:r>
            <a:endParaRPr/>
          </a:p>
          <a:p>
            <a:pPr marL="0" lvl="0" indent="0" algn="l" rtl="0">
              <a:spcBef>
                <a:spcPts val="1600"/>
              </a:spcBef>
              <a:spcAft>
                <a:spcPts val="1600"/>
              </a:spcAft>
              <a:buNone/>
            </a:pPr>
            <a:r>
              <a:rPr lang="pt-BR"/>
              <a:t>… A comida no estomago é como o combustivel nas maquinas. Passei a trabalhar mais depressa. O meu corpo deixou de pesar. Comecei a andar mais depressa. Eu tinha impressão que eu delisava no espaço. Comecei sorrir como se estivesse presenciando um lindo espetaculo. E haverá espetaculo mais lindo do que ter o que comer? Parece que eu estava comendo pela primeira vez na minha vida.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15 de julho - Aniversário da Vera Eunice</a:t>
            </a:r>
            <a:endParaRPr/>
          </a:p>
        </p:txBody>
      </p:sp>
      <p:sp>
        <p:nvSpPr>
          <p:cNvPr id="121" name="Google Shape;121;p23"/>
          <p:cNvSpPr txBox="1">
            <a:spLocks noGrp="1"/>
          </p:cNvSpPr>
          <p:nvPr>
            <p:ph type="body" idx="1"/>
          </p:nvPr>
        </p:nvSpPr>
        <p:spPr>
          <a:xfrm>
            <a:off x="311700" y="1208550"/>
            <a:ext cx="8520600" cy="385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a:t>Quando eu deixava o leito a Vera já estava acordada e perguntou-me:</a:t>
            </a:r>
            <a:endParaRPr sz="1400"/>
          </a:p>
          <a:p>
            <a:pPr marL="457200" lvl="0" indent="-317500" algn="l" rtl="0">
              <a:spcBef>
                <a:spcPts val="1600"/>
              </a:spcBef>
              <a:spcAft>
                <a:spcPts val="0"/>
              </a:spcAft>
              <a:buSzPts val="1400"/>
              <a:buChar char="-"/>
            </a:pPr>
            <a:r>
              <a:rPr lang="pt-BR" sz="1400"/>
              <a:t>Mamãe, é hoje que eu faço anos?</a:t>
            </a:r>
            <a:endParaRPr sz="1400"/>
          </a:p>
          <a:p>
            <a:pPr marL="457200" lvl="0" indent="-317500" algn="l" rtl="0">
              <a:spcBef>
                <a:spcPts val="0"/>
              </a:spcBef>
              <a:spcAft>
                <a:spcPts val="0"/>
              </a:spcAft>
              <a:buSzPts val="1400"/>
              <a:buChar char="-"/>
            </a:pPr>
            <a:r>
              <a:rPr lang="pt-BR" sz="1400"/>
              <a:t>É. E meus parabens. Desejo-te felicidades.</a:t>
            </a:r>
            <a:endParaRPr sz="1400"/>
          </a:p>
          <a:p>
            <a:pPr marL="457200" lvl="0" indent="-317500" algn="l" rtl="0">
              <a:spcBef>
                <a:spcPts val="0"/>
              </a:spcBef>
              <a:spcAft>
                <a:spcPts val="0"/>
              </a:spcAft>
              <a:buSzPts val="1400"/>
              <a:buChar char="-"/>
            </a:pPr>
            <a:r>
              <a:rPr lang="pt-BR" sz="1400"/>
              <a:t>A senhora vai fazer um bolo para mim?</a:t>
            </a:r>
            <a:endParaRPr sz="1400"/>
          </a:p>
          <a:p>
            <a:pPr marL="457200" lvl="0" indent="-317500" algn="l" rtl="0">
              <a:spcBef>
                <a:spcPts val="0"/>
              </a:spcBef>
              <a:spcAft>
                <a:spcPts val="0"/>
              </a:spcAft>
              <a:buSzPts val="1400"/>
              <a:buChar char="-"/>
            </a:pPr>
            <a:r>
              <a:rPr lang="pt-BR" sz="1400"/>
              <a:t>Não sei. Se eu arranjar dinheiro...</a:t>
            </a:r>
            <a:endParaRPr sz="1400"/>
          </a:p>
          <a:p>
            <a:pPr marL="0" lvl="0" indent="0" algn="l" rtl="0">
              <a:spcBef>
                <a:spcPts val="1600"/>
              </a:spcBef>
              <a:spcAft>
                <a:spcPts val="0"/>
              </a:spcAft>
              <a:buNone/>
            </a:pPr>
            <a:r>
              <a:rPr lang="pt-BR" sz="1400"/>
              <a:t>Acendi o fogo e fui carregar agua. As mulheres reclamavam que a agua é pouca. </a:t>
            </a:r>
            <a:endParaRPr sz="1400"/>
          </a:p>
          <a:p>
            <a:pPr marL="0" lvl="0" indent="0" algn="l" rtl="0">
              <a:spcBef>
                <a:spcPts val="1600"/>
              </a:spcBef>
              <a:spcAft>
                <a:spcPts val="0"/>
              </a:spcAft>
              <a:buNone/>
            </a:pPr>
            <a:r>
              <a:rPr lang="pt-BR" sz="1400"/>
              <a:t>… Os lixeiros já haviam passado. Catei pouco papel. Passei na fabrica para catar estopas. Comecei sentir tontura. Resolvi ir na casa da Dona Angelina pedir um pouco de café.A Dona Angelina deu-me. (...) Quando eu saí disse-lhe que já estava mehor.</a:t>
            </a:r>
            <a:endParaRPr sz="1400"/>
          </a:p>
          <a:p>
            <a:pPr marL="457200" lvl="0" indent="-317500" algn="l" rtl="0">
              <a:spcBef>
                <a:spcPts val="1600"/>
              </a:spcBef>
              <a:spcAft>
                <a:spcPts val="0"/>
              </a:spcAft>
              <a:buSzPts val="1400"/>
              <a:buChar char="-"/>
            </a:pPr>
            <a:r>
              <a:rPr lang="pt-BR" sz="1400"/>
              <a:t>É fome. Você precisa comer. </a:t>
            </a:r>
            <a:endParaRPr sz="1400"/>
          </a:p>
          <a:p>
            <a:pPr marL="457200" lvl="0" indent="-304800" algn="l" rtl="0">
              <a:spcBef>
                <a:spcPts val="0"/>
              </a:spcBef>
              <a:spcAft>
                <a:spcPts val="0"/>
              </a:spcAft>
              <a:buSzPts val="1200"/>
              <a:buChar char="-"/>
            </a:pPr>
            <a:r>
              <a:rPr lang="pt-BR" sz="1400"/>
              <a:t>Mas o que se ganha não dá.</a:t>
            </a:r>
            <a:r>
              <a:rPr lang="pt-BR" sz="1200"/>
              <a:t> </a:t>
            </a:r>
            <a:endParaRPr sz="1200"/>
          </a:p>
          <a:p>
            <a:pPr marL="0" lvl="0" indent="0" algn="l" rtl="0">
              <a:spcBef>
                <a:spcPts val="1600"/>
              </a:spcBef>
              <a:spcAft>
                <a:spcPts val="1600"/>
              </a:spcAft>
              <a:buNone/>
            </a:pPr>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15 de julho - Aniversário da Vera Eunice</a:t>
            </a:r>
            <a:endParaRPr/>
          </a:p>
        </p:txBody>
      </p:sp>
      <p:sp>
        <p:nvSpPr>
          <p:cNvPr id="127" name="Google Shape;127;p24"/>
          <p:cNvSpPr txBox="1">
            <a:spLocks noGrp="1"/>
          </p:cNvSpPr>
          <p:nvPr>
            <p:ph type="body" idx="1"/>
          </p:nvPr>
        </p:nvSpPr>
        <p:spPr>
          <a:xfrm>
            <a:off x="311700" y="1307700"/>
            <a:ext cx="8520600" cy="353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600"/>
              <a:t>… Já emagreci 8 quilos. Eu não tenho carne, e o pouco que tenho desaparece. Peguei os papeis e saí. Quando passei diante de uma vitrine vi o meu reflexo: Desviei o olhar, porque tinha a impressão de estar vendo um fantasma.</a:t>
            </a:r>
            <a:endParaRPr sz="1600"/>
          </a:p>
          <a:p>
            <a:pPr marL="0" lvl="0" indent="0" algn="l" rtl="0">
              <a:spcBef>
                <a:spcPts val="1600"/>
              </a:spcBef>
              <a:spcAft>
                <a:spcPts val="0"/>
              </a:spcAft>
              <a:buNone/>
            </a:pPr>
            <a:r>
              <a:rPr lang="pt-BR" sz="1600"/>
              <a:t>… Eu fritei peixe e fiz polenta para os filhos comer com peixe. Quando a Vera chegou viu a polenta dentro da marmita e perguntou:</a:t>
            </a:r>
            <a:endParaRPr sz="1600"/>
          </a:p>
          <a:p>
            <a:pPr marL="457200" lvl="0" indent="-330200" algn="l" rtl="0">
              <a:spcBef>
                <a:spcPts val="1600"/>
              </a:spcBef>
              <a:spcAft>
                <a:spcPts val="0"/>
              </a:spcAft>
              <a:buSzPts val="1600"/>
              <a:buChar char="-"/>
            </a:pPr>
            <a:r>
              <a:rPr lang="pt-BR" sz="1600"/>
              <a:t>E o bolo? Hoje eu faço anos! </a:t>
            </a:r>
            <a:endParaRPr sz="1600"/>
          </a:p>
          <a:p>
            <a:pPr marL="457200" lvl="0" indent="-330200" algn="l" rtl="0">
              <a:spcBef>
                <a:spcPts val="0"/>
              </a:spcBef>
              <a:spcAft>
                <a:spcPts val="0"/>
              </a:spcAft>
              <a:buSzPts val="1600"/>
              <a:buChar char="-"/>
            </a:pPr>
            <a:r>
              <a:rPr lang="pt-BR" sz="1600"/>
              <a:t>Não é bolo. É polenta.</a:t>
            </a:r>
            <a:endParaRPr sz="1600"/>
          </a:p>
          <a:p>
            <a:pPr marL="457200" lvl="0" indent="-330200" algn="l" rtl="0">
              <a:spcBef>
                <a:spcPts val="0"/>
              </a:spcBef>
              <a:spcAft>
                <a:spcPts val="0"/>
              </a:spcAft>
              <a:buSzPts val="1600"/>
              <a:buChar char="-"/>
            </a:pPr>
            <a:r>
              <a:rPr lang="pt-BR" sz="1600"/>
              <a:t>Polenta, eu não gosto. </a:t>
            </a:r>
            <a:endParaRPr sz="1600"/>
          </a:p>
          <a:p>
            <a:pPr marL="0" lvl="0" indent="0" algn="l" rtl="0">
              <a:spcBef>
                <a:spcPts val="1600"/>
              </a:spcBef>
              <a:spcAft>
                <a:spcPts val="1600"/>
              </a:spcAft>
              <a:buNone/>
            </a:pPr>
            <a:r>
              <a:rPr lang="pt-BR" sz="1600"/>
              <a:t>Ela trouxe leite. Eu dei-lhe leite com polenta. Ela comeu chorando. Quem sou eu para fazer bolo?</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Quinta e sexta aula</a:t>
            </a:r>
            <a:endParaRPr/>
          </a:p>
        </p:txBody>
      </p:sp>
      <p:sp>
        <p:nvSpPr>
          <p:cNvPr id="133" name="Google Shape;133;p25"/>
          <p:cNvSpPr txBox="1">
            <a:spLocks noGrp="1"/>
          </p:cNvSpPr>
          <p:nvPr>
            <p:ph type="body" idx="1"/>
          </p:nvPr>
        </p:nvSpPr>
        <p:spPr>
          <a:xfrm>
            <a:off x="311700" y="1468825"/>
            <a:ext cx="8520600" cy="427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600"/>
              <a:t>Elaboração de apreciações estéticas e/ou afetivas:</a:t>
            </a:r>
            <a:endParaRPr sz="1600"/>
          </a:p>
          <a:p>
            <a:pPr marL="457200" lvl="0" indent="-330200" algn="l" rtl="0">
              <a:spcBef>
                <a:spcPts val="1600"/>
              </a:spcBef>
              <a:spcAft>
                <a:spcPts val="0"/>
              </a:spcAft>
              <a:buSzPts val="1600"/>
              <a:buChar char="●"/>
            </a:pPr>
            <a:r>
              <a:rPr lang="pt-BR" sz="1600"/>
              <a:t>Discussão sobre o que a leitura despertou nos alunos: sentimentos, emoções, associações, lembranças, ideias diversas. </a:t>
            </a:r>
            <a:endParaRPr sz="1600"/>
          </a:p>
          <a:p>
            <a:pPr marL="457200" lvl="0" indent="-330200" algn="l" rtl="0">
              <a:spcBef>
                <a:spcPts val="0"/>
              </a:spcBef>
              <a:spcAft>
                <a:spcPts val="0"/>
              </a:spcAft>
              <a:buSzPts val="1600"/>
              <a:buChar char="●"/>
            </a:pPr>
            <a:r>
              <a:rPr lang="pt-BR" sz="1600"/>
              <a:t>Discussão sobre a opinião a respeito do texto: se a leitura mudou alguma percepção, opinião… </a:t>
            </a:r>
            <a:endParaRPr sz="1600"/>
          </a:p>
          <a:p>
            <a:pPr marL="0" lvl="0" indent="0" algn="l" rtl="0">
              <a:spcBef>
                <a:spcPts val="1600"/>
              </a:spcBef>
              <a:spcAft>
                <a:spcPts val="0"/>
              </a:spcAft>
              <a:buNone/>
            </a:pPr>
            <a:r>
              <a:rPr lang="pt-BR" sz="1600"/>
              <a:t>Elaboração de apreciações relativas a valores éticos e/ou políticos: </a:t>
            </a:r>
            <a:endParaRPr sz="1600"/>
          </a:p>
          <a:p>
            <a:pPr marL="457200" lvl="0" indent="-330200" algn="l" rtl="0">
              <a:spcBef>
                <a:spcPts val="1600"/>
              </a:spcBef>
              <a:spcAft>
                <a:spcPts val="0"/>
              </a:spcAft>
              <a:buSzPts val="1600"/>
              <a:buChar char="●"/>
            </a:pPr>
            <a:r>
              <a:rPr lang="pt-BR" sz="1600"/>
              <a:t>Verificar como os alunos percebem a abordagem do texto em relação à realidade da favela (a fome, as dificuldades apresentadas pela autora…)</a:t>
            </a: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Quinta e sexta aula</a:t>
            </a:r>
            <a:endParaRPr/>
          </a:p>
        </p:txBody>
      </p:sp>
      <p:sp>
        <p:nvSpPr>
          <p:cNvPr id="139" name="Google Shape;139;p26"/>
          <p:cNvSpPr txBox="1">
            <a:spLocks noGrp="1"/>
          </p:cNvSpPr>
          <p:nvPr>
            <p:ph type="body" idx="1"/>
          </p:nvPr>
        </p:nvSpPr>
        <p:spPr>
          <a:xfrm>
            <a:off x="311700" y="1332475"/>
            <a:ext cx="8520600" cy="309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Percepção de relações de interdiscursividade:</a:t>
            </a:r>
            <a:endParaRPr/>
          </a:p>
          <a:p>
            <a:pPr marL="457200" lvl="0" indent="-342900" algn="l" rtl="0">
              <a:spcBef>
                <a:spcPts val="1600"/>
              </a:spcBef>
              <a:spcAft>
                <a:spcPts val="0"/>
              </a:spcAft>
              <a:buSzPts val="1800"/>
              <a:buChar char="●"/>
            </a:pPr>
            <a:r>
              <a:rPr lang="pt-BR"/>
              <a:t>Quais outras histórias  conhecidas podem dialogar com essa?</a:t>
            </a:r>
            <a:endParaRPr/>
          </a:p>
          <a:p>
            <a:pPr marL="914400" lvl="1" indent="-342900" algn="l" rtl="0">
              <a:spcBef>
                <a:spcPts val="0"/>
              </a:spcBef>
              <a:spcAft>
                <a:spcPts val="0"/>
              </a:spcAft>
              <a:buSzPts val="1800"/>
              <a:buChar char="○"/>
            </a:pPr>
            <a:r>
              <a:rPr lang="pt-BR" sz="1800"/>
              <a:t>Filmes nacionais que retratam a realidade nas favelas, como Cidade de Deus e Cidade dos Homens;</a:t>
            </a:r>
            <a:endParaRPr sz="1800"/>
          </a:p>
          <a:p>
            <a:pPr marL="914400" lvl="1" indent="-342900" algn="l" rtl="0">
              <a:spcBef>
                <a:spcPts val="0"/>
              </a:spcBef>
              <a:spcAft>
                <a:spcPts val="0"/>
              </a:spcAft>
              <a:buSzPts val="1800"/>
              <a:buChar char="○"/>
            </a:pPr>
            <a:r>
              <a:rPr lang="pt-BR" sz="1800"/>
              <a:t>Músicas que relatam histórias que se encaixam no gênero diário, como “Diário de um Detento”, dos Racionais Mc’s;</a:t>
            </a:r>
            <a:endParaRPr sz="1800"/>
          </a:p>
          <a:p>
            <a:pPr marL="914400" lvl="1" indent="-342900" algn="l" rtl="0">
              <a:spcBef>
                <a:spcPts val="0"/>
              </a:spcBef>
              <a:spcAft>
                <a:spcPts val="0"/>
              </a:spcAft>
              <a:buSzPts val="1800"/>
              <a:buChar char="○"/>
            </a:pPr>
            <a:r>
              <a:rPr lang="pt-BR" sz="1800"/>
              <a:t>Livros que também relatam histórias que se encaixam no gênero diário, como o “Diário de Anne Frank”. </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Sétima e oitava aula</a:t>
            </a:r>
            <a:endParaRPr/>
          </a:p>
        </p:txBody>
      </p:sp>
      <p:sp>
        <p:nvSpPr>
          <p:cNvPr id="145" name="Google Shape;145;p2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pt-BR" sz="2400"/>
              <a:t>Atividade: a partir do trabalho feito em cima do livro “Quarto de Despejo”, os alunos deverão criar uma manifestação artística que relacione a história contada por Carolina Maria de Jesus com sua percepção do livro. Pode ser um desenho, um poema, um quadro, uma música, uma frase…</a:t>
            </a:r>
            <a:r>
              <a:rPr lang="pt-B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body" idx="1"/>
          </p:nvPr>
        </p:nvSpPr>
        <p:spPr>
          <a:xfrm>
            <a:off x="5143500" y="1370250"/>
            <a:ext cx="3688800" cy="2403000"/>
          </a:xfrm>
          <a:prstGeom prst="rect">
            <a:avLst/>
          </a:prstGeom>
        </p:spPr>
        <p:txBody>
          <a:bodyPr spcFirstLastPara="1" wrap="square" lIns="91425" tIns="91425" rIns="91425" bIns="91425" anchor="t" anchorCtr="0">
            <a:noAutofit/>
          </a:bodyPr>
          <a:lstStyle/>
          <a:p>
            <a:pPr marL="457200" lvl="0" indent="-381000" algn="just" rtl="0">
              <a:spcBef>
                <a:spcPts val="0"/>
              </a:spcBef>
              <a:spcAft>
                <a:spcPts val="0"/>
              </a:spcAft>
              <a:buSzPts val="2400"/>
              <a:buChar char="●"/>
            </a:pPr>
            <a:r>
              <a:rPr lang="pt-BR" sz="2400"/>
              <a:t>Gênero diário;</a:t>
            </a:r>
            <a:endParaRPr sz="2400"/>
          </a:p>
          <a:p>
            <a:pPr marL="457200" lvl="0" indent="-381000" algn="just" rtl="0">
              <a:spcBef>
                <a:spcPts val="0"/>
              </a:spcBef>
              <a:spcAft>
                <a:spcPts val="0"/>
              </a:spcAft>
              <a:buSzPts val="2400"/>
              <a:buChar char="●"/>
            </a:pPr>
            <a:r>
              <a:rPr lang="pt-BR" sz="2400"/>
              <a:t>Questões sociais e políticas envolvidas no livro. </a:t>
            </a:r>
            <a:endParaRPr sz="2400"/>
          </a:p>
        </p:txBody>
      </p:sp>
      <p:pic>
        <p:nvPicPr>
          <p:cNvPr id="69" name="Google Shape;69;p14"/>
          <p:cNvPicPr preferRelativeResize="0"/>
          <p:nvPr/>
        </p:nvPicPr>
        <p:blipFill>
          <a:blip r:embed="rId3">
            <a:alphaModFix/>
          </a:blip>
          <a:stretch>
            <a:fillRect/>
          </a:stretch>
        </p:blipFill>
        <p:spPr>
          <a:xfrm>
            <a:off x="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Quem é o leitor/ouvinte?</a:t>
            </a:r>
            <a:endParaRPr/>
          </a:p>
        </p:txBody>
      </p:sp>
      <p:sp>
        <p:nvSpPr>
          <p:cNvPr id="75" name="Google Shape;75;p1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t-BR" sz="2400"/>
              <a:t>Alunos do 1º ano do Ensino Médio.</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t>Para começar...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Google Shape;85;p17" title="RPReplay_Final1574300720.mp4">
            <a:hlinkClick r:id="rId3"/>
          </p:cNvPr>
          <p:cNvPicPr preferRelativeResize="0"/>
          <p:nvPr/>
        </p:nvPicPr>
        <p:blipFill>
          <a:blip r:embed="rId4">
            <a:alphaModFix/>
          </a:blip>
          <a:stretch>
            <a:fillRect/>
          </a:stretch>
        </p:blipFill>
        <p:spPr>
          <a:xfrm>
            <a:off x="0" y="0"/>
            <a:ext cx="9144000"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Primeira aula</a:t>
            </a:r>
            <a:endParaRPr/>
          </a:p>
        </p:txBody>
      </p:sp>
      <p:sp>
        <p:nvSpPr>
          <p:cNvPr id="91" name="Google Shape;91;p18"/>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pt-BR" sz="2400"/>
              <a:t>Após a exibição do vídeo, discutir com os alunos sobre o que eles pensam a respeito dos catadores de lixo: em que lugar eles moram, como é a sua rotina, se têm filhos, o que comem…</a:t>
            </a:r>
            <a:r>
              <a:rPr lang="pt-BR"/>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Segunda aula</a:t>
            </a:r>
            <a:endParaRPr/>
          </a:p>
        </p:txBody>
      </p:sp>
      <p:sp>
        <p:nvSpPr>
          <p:cNvPr id="97" name="Google Shape;97;p19"/>
          <p:cNvSpPr txBox="1">
            <a:spLocks noGrp="1"/>
          </p:cNvSpPr>
          <p:nvPr>
            <p:ph type="body" idx="1"/>
          </p:nvPr>
        </p:nvSpPr>
        <p:spPr>
          <a:xfrm>
            <a:off x="311700" y="1468825"/>
            <a:ext cx="8520600" cy="367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 </a:t>
            </a:r>
            <a:r>
              <a:rPr lang="pt-BR" sz="2400"/>
              <a:t>Início ao “Quarto do Despejo”: </a:t>
            </a:r>
            <a:endParaRPr sz="2400"/>
          </a:p>
          <a:p>
            <a:pPr marL="457200" lvl="0" indent="-381000" algn="l" rtl="0">
              <a:spcBef>
                <a:spcPts val="1600"/>
              </a:spcBef>
              <a:spcAft>
                <a:spcPts val="0"/>
              </a:spcAft>
              <a:buSzPts val="2400"/>
              <a:buChar char="●"/>
            </a:pPr>
            <a:r>
              <a:rPr lang="pt-BR" sz="2400"/>
              <a:t>Recuperação do contexto de produção do texto (leitura e discussão dos “adicionais” da versão de 2014):</a:t>
            </a:r>
            <a:endParaRPr sz="2400"/>
          </a:p>
          <a:p>
            <a:pPr marL="914400" lvl="1" indent="-381000" algn="l" rtl="0">
              <a:spcBef>
                <a:spcPts val="0"/>
              </a:spcBef>
              <a:spcAft>
                <a:spcPts val="0"/>
              </a:spcAft>
              <a:buSzPts val="2400"/>
              <a:buChar char="○"/>
            </a:pPr>
            <a:r>
              <a:rPr lang="pt-BR" sz="2400"/>
              <a:t>Quem é a autora?</a:t>
            </a:r>
            <a:endParaRPr sz="2400"/>
          </a:p>
          <a:p>
            <a:pPr marL="914400" lvl="1" indent="-381000" algn="l" rtl="0">
              <a:spcBef>
                <a:spcPts val="0"/>
              </a:spcBef>
              <a:spcAft>
                <a:spcPts val="0"/>
              </a:spcAft>
              <a:buSzPts val="2400"/>
              <a:buChar char="○"/>
            </a:pPr>
            <a:r>
              <a:rPr lang="pt-BR" sz="2400"/>
              <a:t>Que posição social ela ocupa?</a:t>
            </a:r>
            <a:endParaRPr sz="2400"/>
          </a:p>
          <a:p>
            <a:pPr marL="914400" lvl="1" indent="-381000" algn="l" rtl="0">
              <a:spcBef>
                <a:spcPts val="0"/>
              </a:spcBef>
              <a:spcAft>
                <a:spcPts val="0"/>
              </a:spcAft>
              <a:buSzPts val="2400"/>
              <a:buChar char="○"/>
            </a:pPr>
            <a:r>
              <a:rPr lang="pt-BR" sz="2400"/>
              <a:t>Em que situação escreve?</a:t>
            </a:r>
            <a:endParaRPr sz="2400"/>
          </a:p>
          <a:p>
            <a:pPr marL="914400" lvl="1" indent="-381000" algn="l" rtl="0">
              <a:spcBef>
                <a:spcPts val="0"/>
              </a:spcBef>
              <a:spcAft>
                <a:spcPts val="0"/>
              </a:spcAft>
              <a:buSzPts val="2400"/>
              <a:buChar char="○"/>
            </a:pPr>
            <a:r>
              <a:rPr lang="pt-BR" sz="2400"/>
              <a:t>Com qual finalidade?</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Terceira e quarta aula</a:t>
            </a:r>
            <a:endParaRPr/>
          </a:p>
        </p:txBody>
      </p:sp>
      <p:sp>
        <p:nvSpPr>
          <p:cNvPr id="103" name="Google Shape;103;p20"/>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3000"/>
              <a:t>Leitura compartilhada e discussão de trechos com os alunos.</a:t>
            </a:r>
            <a:r>
              <a:rPr lang="pt-BR"/>
              <a:t> </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t>Trechos interessantes</a:t>
            </a:r>
            <a:endParaRPr/>
          </a:p>
        </p:txBody>
      </p:sp>
      <p:sp>
        <p:nvSpPr>
          <p:cNvPr id="109" name="Google Shape;109;p21"/>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pt-BR"/>
              <a:t>p. 29, 9 de maio - fome</a:t>
            </a:r>
            <a:endParaRPr/>
          </a:p>
          <a:p>
            <a:pPr marL="457200" lvl="0" indent="-342900" algn="l" rtl="0">
              <a:spcBef>
                <a:spcPts val="0"/>
              </a:spcBef>
              <a:spcAft>
                <a:spcPts val="0"/>
              </a:spcAft>
              <a:buSzPts val="1800"/>
              <a:buChar char="●"/>
            </a:pPr>
            <a:r>
              <a:rPr lang="pt-BR"/>
              <a:t>p. 33, 16 de maio - políticos</a:t>
            </a:r>
            <a:endParaRPr/>
          </a:p>
          <a:p>
            <a:pPr marL="457200" lvl="0" indent="-342900" algn="l" rtl="0">
              <a:spcBef>
                <a:spcPts val="0"/>
              </a:spcBef>
              <a:spcAft>
                <a:spcPts val="0"/>
              </a:spcAft>
              <a:buSzPts val="1800"/>
              <a:buChar char="●"/>
            </a:pPr>
            <a:r>
              <a:rPr lang="pt-BR"/>
              <a:t>p. 33, 17 de maio - fome (linguiça podre) </a:t>
            </a:r>
            <a:endParaRPr/>
          </a:p>
          <a:p>
            <a:pPr marL="457200" lvl="0" indent="-342900" algn="l" rtl="0">
              <a:spcBef>
                <a:spcPts val="0"/>
              </a:spcBef>
              <a:spcAft>
                <a:spcPts val="0"/>
              </a:spcAft>
              <a:buSzPts val="1800"/>
              <a:buChar char="●"/>
            </a:pPr>
            <a:r>
              <a:rPr lang="pt-BR"/>
              <a:t>p. 121, 19 de setembro - fome (frigorífico) </a:t>
            </a:r>
            <a:endParaRPr/>
          </a:p>
          <a:p>
            <a:pPr marL="457200" lvl="0" indent="-342900" algn="l" rtl="0">
              <a:spcBef>
                <a:spcPts val="0"/>
              </a:spcBef>
              <a:spcAft>
                <a:spcPts val="0"/>
              </a:spcAft>
              <a:buSzPts val="1800"/>
              <a:buChar char="●"/>
            </a:pPr>
            <a:r>
              <a:rPr lang="pt-BR"/>
              <a:t>p. 41, 22 de maio - metáfora de SP</a:t>
            </a:r>
            <a:endParaRPr/>
          </a:p>
          <a:p>
            <a:pPr marL="457200" lvl="0" indent="-342900" algn="l" rtl="0">
              <a:spcBef>
                <a:spcPts val="0"/>
              </a:spcBef>
              <a:spcAft>
                <a:spcPts val="0"/>
              </a:spcAft>
              <a:buSzPts val="1800"/>
              <a:buChar char="●"/>
            </a:pPr>
            <a:r>
              <a:rPr lang="pt-BR"/>
              <a:t>p. 44, 27 de maio - fome (sinestesia) </a:t>
            </a:r>
            <a:endParaRPr/>
          </a:p>
          <a:p>
            <a:pPr marL="457200" lvl="0" indent="-342900" algn="l" rtl="0">
              <a:spcBef>
                <a:spcPts val="0"/>
              </a:spcBef>
              <a:spcAft>
                <a:spcPts val="0"/>
              </a:spcAft>
              <a:buSzPts val="1800"/>
              <a:buChar char="●"/>
            </a:pPr>
            <a:r>
              <a:rPr lang="pt-BR"/>
              <a:t>P. 72, 27 de junho - questão do alcoolismo</a:t>
            </a:r>
            <a:endParaRPr/>
          </a:p>
          <a:p>
            <a:pPr marL="457200" lvl="0" indent="-342900" algn="l" rtl="0">
              <a:spcBef>
                <a:spcPts val="0"/>
              </a:spcBef>
              <a:spcAft>
                <a:spcPts val="0"/>
              </a:spcAft>
              <a:buSzPts val="1800"/>
              <a:buChar char="●"/>
            </a:pPr>
            <a:r>
              <a:rPr lang="pt-BR"/>
              <a:t>p. 106, 6 de agosto - aniversário José Carlos</a:t>
            </a:r>
            <a:endParaRPr/>
          </a:p>
          <a:p>
            <a:pPr marL="457200" lvl="0" indent="-342900" algn="l" rtl="0">
              <a:spcBef>
                <a:spcPts val="0"/>
              </a:spcBef>
              <a:spcAft>
                <a:spcPts val="0"/>
              </a:spcAft>
              <a:buSzPts val="1800"/>
              <a:buChar char="●"/>
            </a:pPr>
            <a:r>
              <a:rPr lang="pt-BR"/>
              <a:t>p. 11/93/182, 15 de julho - aniversário Vera Eunice</a:t>
            </a:r>
            <a:endParaRPr/>
          </a:p>
        </p:txBody>
      </p:sp>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867</Words>
  <Application>Microsoft Office PowerPoint</Application>
  <PresentationFormat>Apresentação na tela (16:9)</PresentationFormat>
  <Paragraphs>62</Paragraphs>
  <Slides>15</Slides>
  <Notes>15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15</vt:i4>
      </vt:variant>
    </vt:vector>
  </HeadingPairs>
  <TitlesOfParts>
    <vt:vector size="19" baseType="lpstr">
      <vt:lpstr>Arial</vt:lpstr>
      <vt:lpstr>Oswald</vt:lpstr>
      <vt:lpstr>Source Code Pro</vt:lpstr>
      <vt:lpstr>Modern Writer</vt:lpstr>
      <vt:lpstr>Proposta de uma metodologia discursiva </vt:lpstr>
      <vt:lpstr>Apresentação do PowerPoint</vt:lpstr>
      <vt:lpstr>Quem é o leitor/ouvinte?</vt:lpstr>
      <vt:lpstr>Para começar...</vt:lpstr>
      <vt:lpstr>Apresentação do PowerPoint</vt:lpstr>
      <vt:lpstr>Primeira aula</vt:lpstr>
      <vt:lpstr>Segunda aula</vt:lpstr>
      <vt:lpstr>Terceira e quarta aula</vt:lpstr>
      <vt:lpstr>Trechos interessantes</vt:lpstr>
      <vt:lpstr>27 de maio - Figuras de linguagem </vt:lpstr>
      <vt:lpstr>15 de julho - Aniversário da Vera Eunice</vt:lpstr>
      <vt:lpstr>15 de julho - Aniversário da Vera Eunice</vt:lpstr>
      <vt:lpstr>Quinta e sexta aula</vt:lpstr>
      <vt:lpstr>Quinta e sexta aula</vt:lpstr>
      <vt:lpstr>Sétima e oitava aula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Proposta de uma metodologia discursiva </dc:title>
  <cp:lastModifiedBy>Mayra Pinto</cp:lastModifiedBy>
  <cp:revision>1</cp:revision>
  <dcterms:modified xsi:type="dcterms:W3CDTF">2020-02-11T14:35:52Z</dcterms:modified>
</cp:coreProperties>
</file>