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576ac08a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576ac08a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b576ac08a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b576ac08a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6b576ac08a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6b576ac08a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b576ac08a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b576ac08a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032275"/>
            <a:ext cx="8520600" cy="1764900"/>
          </a:xfrm>
          <a:prstGeom prst="rect">
            <a:avLst/>
          </a:prstGeom>
          <a:ln w="28575" cap="flat" cmpd="sng">
            <a:solidFill>
              <a:srgbClr val="4A86E8"/>
            </a:solidFill>
            <a:prstDash val="dash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FF0000"/>
                </a:solidFill>
              </a:rPr>
              <a:t>Seis pequenos contos africanos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4A86E8"/>
                </a:solidFill>
              </a:rPr>
              <a:t>sobre a criação do mundo e do homem</a:t>
            </a:r>
            <a:endParaRPr sz="1800">
              <a:solidFill>
                <a:srgbClr val="4A86E8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84150" y="2020513"/>
            <a:ext cx="2476500" cy="2867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Seis pequenos contos africanos</a:t>
            </a: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35000"/>
          </a:xfrm>
          <a:prstGeom prst="rect">
            <a:avLst/>
          </a:prstGeom>
          <a:ln w="952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just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pt-BR" sz="1200"/>
              <a:t>Autor: Raul Lody, </a:t>
            </a:r>
            <a:r>
              <a:rPr lang="pt-BR" sz="1200">
                <a:solidFill>
                  <a:srgbClr val="222222"/>
                </a:solidFill>
                <a:highlight>
                  <a:srgbClr val="FFF2CC"/>
                </a:highlight>
              </a:rPr>
              <a:t>é um antropólogo, museólogo e professor brasileiro, responsável por vários estudos na área das religiões afro-brasileiras, sobretudo na Bahia.</a:t>
            </a:r>
            <a:endParaRPr sz="1200">
              <a:solidFill>
                <a:srgbClr val="222222"/>
              </a:solidFill>
              <a:highlight>
                <a:srgbClr val="FFF2CC"/>
              </a:highlight>
            </a:endParaRPr>
          </a:p>
          <a:p>
            <a:pPr marL="457200" lvl="0" indent="-304800" algn="just" rtl="0">
              <a:spcBef>
                <a:spcPts val="1000"/>
              </a:spcBef>
              <a:spcAft>
                <a:spcPts val="0"/>
              </a:spcAft>
              <a:buClr>
                <a:srgbClr val="222222"/>
              </a:buClr>
              <a:buSzPts val="1200"/>
              <a:buChar char="●"/>
            </a:pPr>
            <a:r>
              <a:rPr lang="pt-BR" sz="1200">
                <a:solidFill>
                  <a:srgbClr val="222222"/>
                </a:solidFill>
                <a:highlight>
                  <a:srgbClr val="FFF2CC"/>
                </a:highlight>
              </a:rPr>
              <a:t>O livro compila os contos orais transmitidos de pai para filho da população afro-brasileira sobre a criação do mundo e do homem.</a:t>
            </a:r>
            <a:endParaRPr sz="1200">
              <a:solidFill>
                <a:srgbClr val="222222"/>
              </a:solidFill>
              <a:highlight>
                <a:srgbClr val="FFF2CC"/>
              </a:highlight>
            </a:endParaRPr>
          </a:p>
          <a:p>
            <a:pPr marL="457200" lvl="0" indent="-304800" algn="just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pt-BR" sz="1200">
                <a:solidFill>
                  <a:schemeClr val="dk1"/>
                </a:solidFill>
              </a:rPr>
              <a:t>O livro é importante porque mostra à criança sabedoria do povo africano, fazendo com o que o leitor de maneira natural questione o que é desenvolvimento de fato: viver em harmonia com a natureza ou destruir a natureza colocando em xeque a própria a vida no planeta? Essa é apenas uma das muitas contribuições que a sabedoria afro-brasileira, contida nos pequenos contos de Lody, oferece aos problemas atuais, tanto sociais quanto ambientais. </a:t>
            </a:r>
            <a:endParaRPr sz="1200">
              <a:solidFill>
                <a:schemeClr val="dk1"/>
              </a:solidFill>
            </a:endParaRPr>
          </a:p>
          <a:p>
            <a:pPr marL="457200" lvl="0" indent="-304800" algn="just" rtl="0">
              <a:lnSpc>
                <a:spcPct val="107916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pt-BR" sz="1200">
                <a:solidFill>
                  <a:schemeClr val="dk1"/>
                </a:solidFill>
              </a:rPr>
              <a:t>Um erro na abordagem do racismo na escola é apenas apelar para compaixão das crianças para com os escravos sem, contudo, mostrar a riqueza de sua cultura. Acontece que a escola, enquanto ferramenta de inculcação ideológica da burguesia, não tem o interesse de trazer para o seu seio discursos “estranhos” à civilização ocidental. Trazer contos africanos para a sala de aula é, além de tudo que foi dito, emancipar o povo brasileiro na medida em que mostram a riqueza de sua ancestralidade, tantas vezes maltratada e subjugada pela européia. </a:t>
            </a:r>
            <a:endParaRPr sz="105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Seis pequenos contos africanos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260300" cy="3735000"/>
          </a:xfrm>
          <a:prstGeom prst="rect">
            <a:avLst/>
          </a:prstGeom>
          <a:ln w="952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just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pt-BR" sz="1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1º Conto “A criação do mundo”</a:t>
            </a:r>
            <a:endParaRPr sz="12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Olodumaré inventa o mundo =&gt; Naña oferece a lama ⇒ Oxalá modelou o homem ⇒ Olodumaré sopra nas ventas do homem, dando-lhe vida ⇒ Ogum ensina o homem a tirar da terra o alimento.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04800" algn="just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pt-BR" sz="1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2º Conto “Ogum: aquele que veio para ensinar”</a:t>
            </a:r>
            <a:r>
              <a:rPr lang="pt-BR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aqui o autor discorre mais sobre Ogum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04800" algn="just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pt-BR" sz="1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3º Conto “Odé, o caçador”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</a:t>
            </a:r>
            <a:r>
              <a:rPr lang="pt-BR" sz="1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Odé escolhe a caça que é suficiente </a:t>
            </a:r>
            <a:r>
              <a:rPr lang="pt-BR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para a família ou para a comunidade,</a:t>
            </a:r>
            <a:r>
              <a:rPr lang="pt-BR" sz="1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não desperdiçando alimentos</a:t>
            </a:r>
            <a:r>
              <a:rPr lang="pt-BR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Odé busca respeitar e manter o </a:t>
            </a:r>
            <a:r>
              <a:rPr lang="pt-BR" sz="1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equilíbrio da natureza</a:t>
            </a:r>
            <a:r>
              <a:rPr lang="pt-BR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preservando os filhotes, ensinando a caçar para satisfazer a necessidade da casa. Juntamente com Catendê, </a:t>
            </a:r>
            <a:r>
              <a:rPr lang="pt-BR" sz="1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Odé protege as matas</a:t>
            </a:r>
            <a:r>
              <a:rPr lang="pt-BR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Ele toma conta não só das árvores como também de todo o equilíbrio da vida. fundamental à existência do planeta Terra”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sz="1200"/>
          </a:p>
        </p:txBody>
      </p:sp>
      <p:sp>
        <p:nvSpPr>
          <p:cNvPr id="69" name="Google Shape;69;p15"/>
          <p:cNvSpPr txBox="1"/>
          <p:nvPr/>
        </p:nvSpPr>
        <p:spPr>
          <a:xfrm>
            <a:off x="4724200" y="2810300"/>
            <a:ext cx="4202700" cy="2077200"/>
          </a:xfrm>
          <a:prstGeom prst="rect">
            <a:avLst/>
          </a:prstGeom>
          <a:noFill/>
          <a:ln w="952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just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pt-BR" sz="1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4º Conto “Catendê, o dono das folhas”</a:t>
            </a:r>
            <a:endParaRPr sz="12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“Catendê acompanha o nascimento dos frutos, toma conta das árvores e </a:t>
            </a:r>
            <a:r>
              <a:rPr lang="pt-BR" sz="1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comanda o equilíbrio ecológico do mundo. Por isso Catendê combate o desmatamento e a derrubada das grandes árvores. Ele quer guardar as coisas da natureza para o homem de hoje e para as gerações futuras</a:t>
            </a:r>
            <a:r>
              <a:rPr lang="pt-BR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.”</a:t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50900" y="84575"/>
            <a:ext cx="1967825" cy="2623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Roda de conversa</a:t>
            </a:r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35000"/>
          </a:xfrm>
          <a:prstGeom prst="rect">
            <a:avLst/>
          </a:prstGeom>
          <a:ln w="952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just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457200" lvl="0" indent="0" algn="just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4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457200" lvl="0" indent="0" algn="just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4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457200" lvl="0" indent="0" algn="just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4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457200" lvl="0" indent="0" algn="just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4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marR="4200370" lvl="0" indent="0" algn="just" rtl="0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pt-BR" sz="1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DEBATE</a:t>
            </a:r>
            <a:r>
              <a:rPr lang="pt-BR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Por que será que a Disney, em seus filmes ambientados em diversos lugares momentos históricos ao redor do mundo, tem quase sempre como personagens seres-humanos, mas no Rei Leão, filme que se passa em território africano, só há animais? A substituição de animais por humanos poderia ajudar no combate ao racismo? Você acha que os negros estão, qualitativamente e quantitativamente, bem representados na mídia?</a:t>
            </a:r>
            <a:endParaRPr sz="140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4825" y="1222738"/>
            <a:ext cx="8134350" cy="1438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9100" y="1366350"/>
            <a:ext cx="8105775" cy="1390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367238" y="2757000"/>
            <a:ext cx="2714625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Sequência didática</a:t>
            </a:r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35000"/>
          </a:xfrm>
          <a:prstGeom prst="rect">
            <a:avLst/>
          </a:prstGeom>
          <a:ln w="952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just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pt-BR" sz="1200">
                <a:solidFill>
                  <a:srgbClr val="222222"/>
                </a:solidFill>
                <a:highlight>
                  <a:srgbClr val="FFF2CC"/>
                </a:highlight>
              </a:rPr>
              <a:t>Leitura individual do livro (uma aula).</a:t>
            </a:r>
            <a:endParaRPr sz="1200">
              <a:solidFill>
                <a:srgbClr val="222222"/>
              </a:solidFill>
              <a:highlight>
                <a:srgbClr val="FFF2CC"/>
              </a:highlight>
            </a:endParaRPr>
          </a:p>
          <a:p>
            <a:pPr marL="457200" lvl="0" indent="-304800" algn="just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200"/>
              <a:buChar char="●"/>
            </a:pPr>
            <a:r>
              <a:rPr lang="pt-BR" sz="1200">
                <a:solidFill>
                  <a:srgbClr val="222222"/>
                </a:solidFill>
                <a:highlight>
                  <a:srgbClr val="FFF2CC"/>
                </a:highlight>
              </a:rPr>
              <a:t>Leitura coletiva acompanhada de comentários sobre cada conto sobre a sabedoria negra e suas contribuições para os problemas do mundo contemporâneo (uma aula).</a:t>
            </a:r>
            <a:endParaRPr sz="1200">
              <a:solidFill>
                <a:srgbClr val="222222"/>
              </a:solidFill>
              <a:highlight>
                <a:srgbClr val="FFF2CC"/>
              </a:highlight>
            </a:endParaRPr>
          </a:p>
          <a:p>
            <a:pPr marL="457200" lvl="0" indent="-304800" algn="just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200"/>
              <a:buChar char="●"/>
            </a:pPr>
            <a:r>
              <a:rPr lang="pt-BR" sz="1200">
                <a:solidFill>
                  <a:srgbClr val="222222"/>
                </a:solidFill>
                <a:highlight>
                  <a:srgbClr val="FFF2CC"/>
                </a:highlight>
              </a:rPr>
              <a:t>Roda de conversa sobre negros na mídia (uma aula).</a:t>
            </a:r>
            <a:endParaRPr sz="1200">
              <a:solidFill>
                <a:srgbClr val="222222"/>
              </a:solidFill>
              <a:highlight>
                <a:srgbClr val="FFF2CC"/>
              </a:highlight>
            </a:endParaRPr>
          </a:p>
          <a:p>
            <a:pPr marL="457200" lvl="0" indent="-304800" algn="just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200"/>
              <a:buChar char="●"/>
            </a:pPr>
            <a:r>
              <a:rPr lang="pt-BR" sz="1200">
                <a:solidFill>
                  <a:srgbClr val="222222"/>
                </a:solidFill>
                <a:highlight>
                  <a:srgbClr val="FFF2CC"/>
                </a:highlight>
              </a:rPr>
              <a:t>Redesenho de cenas icônicas de Rei Leão trocando animais por pessoas (uma aula e terminar a tarefa em casa, se necessário).</a:t>
            </a:r>
            <a:endParaRPr sz="1200">
              <a:solidFill>
                <a:srgbClr val="222222"/>
              </a:solidFill>
              <a:highlight>
                <a:srgbClr val="FFF2CC"/>
              </a:highlight>
            </a:endParaRPr>
          </a:p>
          <a:p>
            <a:pPr marL="0" lvl="0" indent="0" algn="just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200">
              <a:solidFill>
                <a:srgbClr val="222222"/>
              </a:solidFill>
              <a:highlight>
                <a:srgbClr val="FFF2CC"/>
              </a:highlight>
            </a:endParaRPr>
          </a:p>
          <a:p>
            <a:pPr marL="457200" lvl="0" indent="0" algn="just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200">
              <a:solidFill>
                <a:srgbClr val="222222"/>
              </a:solidFill>
              <a:highlight>
                <a:srgbClr val="FFF2CC"/>
              </a:highlight>
            </a:endParaRPr>
          </a:p>
          <a:p>
            <a:pPr marL="0" lvl="0" indent="0" algn="just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200">
              <a:solidFill>
                <a:srgbClr val="222222"/>
              </a:solidFill>
              <a:highlight>
                <a:srgbClr val="FFF2CC"/>
              </a:highlight>
            </a:endParaRPr>
          </a:p>
          <a:p>
            <a:pPr marL="0" lvl="0" indent="0" algn="just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200">
              <a:solidFill>
                <a:srgbClr val="222222"/>
              </a:solidFill>
              <a:highlight>
                <a:srgbClr val="FFF2CC"/>
              </a:highlight>
            </a:endParaRPr>
          </a:p>
          <a:p>
            <a:pPr marL="457200" lvl="0" indent="0" algn="just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200">
              <a:solidFill>
                <a:srgbClr val="222222"/>
              </a:solidFill>
              <a:highlight>
                <a:srgbClr val="FFF2CC"/>
              </a:highlight>
            </a:endParaRPr>
          </a:p>
          <a:p>
            <a:pPr marL="457200" lvl="0" indent="-304800" algn="just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rgbClr val="222222"/>
              </a:buClr>
              <a:buSzPts val="1200"/>
              <a:buChar char="●"/>
            </a:pPr>
            <a:r>
              <a:rPr lang="pt-BR" sz="1200">
                <a:solidFill>
                  <a:srgbClr val="222222"/>
                </a:solidFill>
                <a:highlight>
                  <a:srgbClr val="FFF2CC"/>
                </a:highlight>
              </a:rPr>
              <a:t>Trabalho final: Em grupos, ilustração da sequência da criação descrita no primeiro conto do livro (duas aulas).</a:t>
            </a:r>
            <a:endParaRPr sz="1200">
              <a:solidFill>
                <a:srgbClr val="222222"/>
              </a:solidFill>
              <a:highlight>
                <a:srgbClr val="FFF2CC"/>
              </a:highlight>
            </a:endParaRPr>
          </a:p>
        </p:txBody>
      </p:sp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0276" y="2454900"/>
            <a:ext cx="2289201" cy="1287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49475" y="2430687"/>
            <a:ext cx="1940954" cy="12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90425" y="2430839"/>
            <a:ext cx="2289199" cy="12873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628</Words>
  <Application>Microsoft Office PowerPoint</Application>
  <PresentationFormat>Apresentação na tela (16:9)</PresentationFormat>
  <Paragraphs>33</Paragraphs>
  <Slides>5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Simple Light</vt:lpstr>
      <vt:lpstr>Seis pequenos contos africanos</vt:lpstr>
      <vt:lpstr>Seis pequenos contos africanos</vt:lpstr>
      <vt:lpstr>Seis pequenos contos africanos</vt:lpstr>
      <vt:lpstr>Roda de conversa</vt:lpstr>
      <vt:lpstr>Sequência didática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Seis pequenos contos africanos</dc:title>
  <dc:creator>User</dc:creator>
  <cp:lastModifiedBy>Mayra Pinto</cp:lastModifiedBy>
  <cp:revision>1</cp:revision>
  <dcterms:modified xsi:type="dcterms:W3CDTF">2019-12-27T09:07:45Z</dcterms:modified>
</cp:coreProperties>
</file>