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8" r:id="rId2"/>
    <p:sldId id="261" r:id="rId3"/>
    <p:sldId id="262" r:id="rId4"/>
    <p:sldId id="259" r:id="rId5"/>
    <p:sldId id="263" r:id="rId6"/>
    <p:sldId id="264" r:id="rId7"/>
    <p:sldId id="265" r:id="rId8"/>
    <p:sldId id="266" r:id="rId9"/>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DA10"/>
    <a:srgbClr val="FBD803"/>
    <a:srgbClr val="FFC50D"/>
    <a:srgbClr val="FFD03B"/>
    <a:srgbClr val="FFCD2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5380" autoAdjust="0"/>
  </p:normalViewPr>
  <p:slideViewPr>
    <p:cSldViewPr snapToGrid="0">
      <p:cViewPr varScale="1">
        <p:scale>
          <a:sx n="72" d="100"/>
          <a:sy n="72" d="100"/>
        </p:scale>
        <p:origin x="66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0622B3-D4CF-4620-8944-3ACFD0D8D188}" type="datetimeFigureOut">
              <a:rPr lang="pt-BR" smtClean="0"/>
              <a:t>30/09/2020</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305604-8BFB-47A1-B5B0-F0650EAAC13D}" type="slidenum">
              <a:rPr lang="pt-BR" smtClean="0"/>
              <a:t>‹nº›</a:t>
            </a:fld>
            <a:endParaRPr lang="pt-BR"/>
          </a:p>
        </p:txBody>
      </p:sp>
    </p:spTree>
    <p:extLst>
      <p:ext uri="{BB962C8B-B14F-4D97-AF65-F5344CB8AC3E}">
        <p14:creationId xmlns:p14="http://schemas.microsoft.com/office/powerpoint/2010/main" val="8668248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CA03B2-DDC8-452C-89D0-BD4ADFBD8C4F}"/>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FA524819-007B-48AB-A18F-0AD829FFA6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047BFC90-85C6-4304-984A-C5E374DB62EC}"/>
              </a:ext>
            </a:extLst>
          </p:cNvPr>
          <p:cNvSpPr>
            <a:spLocks noGrp="1"/>
          </p:cNvSpPr>
          <p:nvPr>
            <p:ph type="dt" sz="half" idx="10"/>
          </p:nvPr>
        </p:nvSpPr>
        <p:spPr/>
        <p:txBody>
          <a:bodyPr/>
          <a:lstStyle/>
          <a:p>
            <a:fld id="{467C12D9-4725-4093-A9F3-DED6D87B1CFB}" type="datetimeFigureOut">
              <a:rPr lang="pt-BR" smtClean="0"/>
              <a:t>30/09/2020</a:t>
            </a:fld>
            <a:endParaRPr lang="pt-BR"/>
          </a:p>
        </p:txBody>
      </p:sp>
      <p:sp>
        <p:nvSpPr>
          <p:cNvPr id="5" name="Espaço Reservado para Rodapé 4">
            <a:extLst>
              <a:ext uri="{FF2B5EF4-FFF2-40B4-BE49-F238E27FC236}">
                <a16:creationId xmlns:a16="http://schemas.microsoft.com/office/drawing/2014/main" id="{92C59F46-31A9-48D9-98DF-2929C5C3774B}"/>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F54029E6-D066-430B-A19C-7C85768A422F}"/>
              </a:ext>
            </a:extLst>
          </p:cNvPr>
          <p:cNvSpPr>
            <a:spLocks noGrp="1"/>
          </p:cNvSpPr>
          <p:nvPr>
            <p:ph type="sldNum" sz="quarter" idx="12"/>
          </p:nvPr>
        </p:nvSpPr>
        <p:spPr/>
        <p:txBody>
          <a:bodyPr/>
          <a:lstStyle/>
          <a:p>
            <a:fld id="{0BDAD9D6-AEF5-43AB-9B9C-D240E4234A7D}" type="slidenum">
              <a:rPr lang="pt-BR" smtClean="0"/>
              <a:t>‹nº›</a:t>
            </a:fld>
            <a:endParaRPr lang="pt-BR"/>
          </a:p>
        </p:txBody>
      </p:sp>
    </p:spTree>
    <p:extLst>
      <p:ext uri="{BB962C8B-B14F-4D97-AF65-F5344CB8AC3E}">
        <p14:creationId xmlns:p14="http://schemas.microsoft.com/office/powerpoint/2010/main" val="830739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06E3BFE-0E09-4314-83BC-46DA2719F657}"/>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3B50069E-1993-4A3E-A84C-BDB84EA60F50}"/>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CD7A2568-FA37-4B85-9E5F-B60A8E79CF48}"/>
              </a:ext>
            </a:extLst>
          </p:cNvPr>
          <p:cNvSpPr>
            <a:spLocks noGrp="1"/>
          </p:cNvSpPr>
          <p:nvPr>
            <p:ph type="dt" sz="half" idx="10"/>
          </p:nvPr>
        </p:nvSpPr>
        <p:spPr/>
        <p:txBody>
          <a:bodyPr/>
          <a:lstStyle/>
          <a:p>
            <a:fld id="{467C12D9-4725-4093-A9F3-DED6D87B1CFB}" type="datetimeFigureOut">
              <a:rPr lang="pt-BR" smtClean="0"/>
              <a:t>30/09/2020</a:t>
            </a:fld>
            <a:endParaRPr lang="pt-BR"/>
          </a:p>
        </p:txBody>
      </p:sp>
      <p:sp>
        <p:nvSpPr>
          <p:cNvPr id="5" name="Espaço Reservado para Rodapé 4">
            <a:extLst>
              <a:ext uri="{FF2B5EF4-FFF2-40B4-BE49-F238E27FC236}">
                <a16:creationId xmlns:a16="http://schemas.microsoft.com/office/drawing/2014/main" id="{BF3A7EBD-3397-4CFB-8655-5531F0F81FE5}"/>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CD65A93C-62C2-40E0-A93A-4AE8C9C13C22}"/>
              </a:ext>
            </a:extLst>
          </p:cNvPr>
          <p:cNvSpPr>
            <a:spLocks noGrp="1"/>
          </p:cNvSpPr>
          <p:nvPr>
            <p:ph type="sldNum" sz="quarter" idx="12"/>
          </p:nvPr>
        </p:nvSpPr>
        <p:spPr/>
        <p:txBody>
          <a:bodyPr/>
          <a:lstStyle/>
          <a:p>
            <a:fld id="{0BDAD9D6-AEF5-43AB-9B9C-D240E4234A7D}" type="slidenum">
              <a:rPr lang="pt-BR" smtClean="0"/>
              <a:t>‹nº›</a:t>
            </a:fld>
            <a:endParaRPr lang="pt-BR"/>
          </a:p>
        </p:txBody>
      </p:sp>
    </p:spTree>
    <p:extLst>
      <p:ext uri="{BB962C8B-B14F-4D97-AF65-F5344CB8AC3E}">
        <p14:creationId xmlns:p14="http://schemas.microsoft.com/office/powerpoint/2010/main" val="1780071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39A9C1CC-7A5B-4535-AE0C-CBD0E6897E46}"/>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377B2C17-1807-454C-B003-9BA65FE53120}"/>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6C18B512-A4AE-47D2-B642-65570F80C4F3}"/>
              </a:ext>
            </a:extLst>
          </p:cNvPr>
          <p:cNvSpPr>
            <a:spLocks noGrp="1"/>
          </p:cNvSpPr>
          <p:nvPr>
            <p:ph type="dt" sz="half" idx="10"/>
          </p:nvPr>
        </p:nvSpPr>
        <p:spPr/>
        <p:txBody>
          <a:bodyPr/>
          <a:lstStyle/>
          <a:p>
            <a:fld id="{467C12D9-4725-4093-A9F3-DED6D87B1CFB}" type="datetimeFigureOut">
              <a:rPr lang="pt-BR" smtClean="0"/>
              <a:t>30/09/2020</a:t>
            </a:fld>
            <a:endParaRPr lang="pt-BR"/>
          </a:p>
        </p:txBody>
      </p:sp>
      <p:sp>
        <p:nvSpPr>
          <p:cNvPr id="5" name="Espaço Reservado para Rodapé 4">
            <a:extLst>
              <a:ext uri="{FF2B5EF4-FFF2-40B4-BE49-F238E27FC236}">
                <a16:creationId xmlns:a16="http://schemas.microsoft.com/office/drawing/2014/main" id="{A6E02196-F28F-431B-942E-97077A575F7B}"/>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A652A863-E454-4C5D-A5B0-4D7F873FB6B6}"/>
              </a:ext>
            </a:extLst>
          </p:cNvPr>
          <p:cNvSpPr>
            <a:spLocks noGrp="1"/>
          </p:cNvSpPr>
          <p:nvPr>
            <p:ph type="sldNum" sz="quarter" idx="12"/>
          </p:nvPr>
        </p:nvSpPr>
        <p:spPr/>
        <p:txBody>
          <a:bodyPr/>
          <a:lstStyle/>
          <a:p>
            <a:fld id="{0BDAD9D6-AEF5-43AB-9B9C-D240E4234A7D}" type="slidenum">
              <a:rPr lang="pt-BR" smtClean="0"/>
              <a:t>‹nº›</a:t>
            </a:fld>
            <a:endParaRPr lang="pt-BR"/>
          </a:p>
        </p:txBody>
      </p:sp>
    </p:spTree>
    <p:extLst>
      <p:ext uri="{BB962C8B-B14F-4D97-AF65-F5344CB8AC3E}">
        <p14:creationId xmlns:p14="http://schemas.microsoft.com/office/powerpoint/2010/main" val="3910447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E08C6F-944B-4BD2-BEE5-4FC6B9E8020B}"/>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C949EF1B-B1E7-47E2-B99E-E9F6E9AC14A3}"/>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F7DF0A70-346E-441D-99B3-6D1F239D0CD7}"/>
              </a:ext>
            </a:extLst>
          </p:cNvPr>
          <p:cNvSpPr>
            <a:spLocks noGrp="1"/>
          </p:cNvSpPr>
          <p:nvPr>
            <p:ph type="dt" sz="half" idx="10"/>
          </p:nvPr>
        </p:nvSpPr>
        <p:spPr/>
        <p:txBody>
          <a:bodyPr/>
          <a:lstStyle/>
          <a:p>
            <a:fld id="{467C12D9-4725-4093-A9F3-DED6D87B1CFB}" type="datetimeFigureOut">
              <a:rPr lang="pt-BR" smtClean="0"/>
              <a:t>30/09/2020</a:t>
            </a:fld>
            <a:endParaRPr lang="pt-BR"/>
          </a:p>
        </p:txBody>
      </p:sp>
      <p:sp>
        <p:nvSpPr>
          <p:cNvPr id="5" name="Espaço Reservado para Rodapé 4">
            <a:extLst>
              <a:ext uri="{FF2B5EF4-FFF2-40B4-BE49-F238E27FC236}">
                <a16:creationId xmlns:a16="http://schemas.microsoft.com/office/drawing/2014/main" id="{9655852A-07D5-4FCF-A877-58D8C59532C2}"/>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15F7F331-2314-47F6-B6D4-8A52548A5C4B}"/>
              </a:ext>
            </a:extLst>
          </p:cNvPr>
          <p:cNvSpPr>
            <a:spLocks noGrp="1"/>
          </p:cNvSpPr>
          <p:nvPr>
            <p:ph type="sldNum" sz="quarter" idx="12"/>
          </p:nvPr>
        </p:nvSpPr>
        <p:spPr/>
        <p:txBody>
          <a:bodyPr/>
          <a:lstStyle/>
          <a:p>
            <a:fld id="{0BDAD9D6-AEF5-43AB-9B9C-D240E4234A7D}" type="slidenum">
              <a:rPr lang="pt-BR" smtClean="0"/>
              <a:t>‹nº›</a:t>
            </a:fld>
            <a:endParaRPr lang="pt-BR"/>
          </a:p>
        </p:txBody>
      </p:sp>
    </p:spTree>
    <p:extLst>
      <p:ext uri="{BB962C8B-B14F-4D97-AF65-F5344CB8AC3E}">
        <p14:creationId xmlns:p14="http://schemas.microsoft.com/office/powerpoint/2010/main" val="753049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9F09B2-C32B-4FB9-BB4A-FD71EF1603F7}"/>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A4D11FD9-6312-4064-A7EE-E36F1AA38B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43BF18F5-845F-44D1-A3E2-1F5F93A2A4D8}"/>
              </a:ext>
            </a:extLst>
          </p:cNvPr>
          <p:cNvSpPr>
            <a:spLocks noGrp="1"/>
          </p:cNvSpPr>
          <p:nvPr>
            <p:ph type="dt" sz="half" idx="10"/>
          </p:nvPr>
        </p:nvSpPr>
        <p:spPr/>
        <p:txBody>
          <a:bodyPr/>
          <a:lstStyle/>
          <a:p>
            <a:fld id="{467C12D9-4725-4093-A9F3-DED6D87B1CFB}" type="datetimeFigureOut">
              <a:rPr lang="pt-BR" smtClean="0"/>
              <a:t>30/09/2020</a:t>
            </a:fld>
            <a:endParaRPr lang="pt-BR"/>
          </a:p>
        </p:txBody>
      </p:sp>
      <p:sp>
        <p:nvSpPr>
          <p:cNvPr id="5" name="Espaço Reservado para Rodapé 4">
            <a:extLst>
              <a:ext uri="{FF2B5EF4-FFF2-40B4-BE49-F238E27FC236}">
                <a16:creationId xmlns:a16="http://schemas.microsoft.com/office/drawing/2014/main" id="{876ECA3E-6CCA-41C0-A64D-EB0E0EFE4773}"/>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29D0C506-E2EC-4A19-B07B-89488FEFA665}"/>
              </a:ext>
            </a:extLst>
          </p:cNvPr>
          <p:cNvSpPr>
            <a:spLocks noGrp="1"/>
          </p:cNvSpPr>
          <p:nvPr>
            <p:ph type="sldNum" sz="quarter" idx="12"/>
          </p:nvPr>
        </p:nvSpPr>
        <p:spPr/>
        <p:txBody>
          <a:bodyPr/>
          <a:lstStyle/>
          <a:p>
            <a:fld id="{0BDAD9D6-AEF5-43AB-9B9C-D240E4234A7D}" type="slidenum">
              <a:rPr lang="pt-BR" smtClean="0"/>
              <a:t>‹nº›</a:t>
            </a:fld>
            <a:endParaRPr lang="pt-BR"/>
          </a:p>
        </p:txBody>
      </p:sp>
    </p:spTree>
    <p:extLst>
      <p:ext uri="{BB962C8B-B14F-4D97-AF65-F5344CB8AC3E}">
        <p14:creationId xmlns:p14="http://schemas.microsoft.com/office/powerpoint/2010/main" val="3184451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F4E87D-1CDB-477F-B78B-E0C084EF2A39}"/>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5732AB1F-5707-4611-984F-EC82E45D1384}"/>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38C28BFB-514C-4CAE-9302-04196D4B5047}"/>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4F3251D7-F7DB-4CE6-BBDA-115BF3203476}"/>
              </a:ext>
            </a:extLst>
          </p:cNvPr>
          <p:cNvSpPr>
            <a:spLocks noGrp="1"/>
          </p:cNvSpPr>
          <p:nvPr>
            <p:ph type="dt" sz="half" idx="10"/>
          </p:nvPr>
        </p:nvSpPr>
        <p:spPr/>
        <p:txBody>
          <a:bodyPr/>
          <a:lstStyle/>
          <a:p>
            <a:fld id="{467C12D9-4725-4093-A9F3-DED6D87B1CFB}" type="datetimeFigureOut">
              <a:rPr lang="pt-BR" smtClean="0"/>
              <a:t>30/09/2020</a:t>
            </a:fld>
            <a:endParaRPr lang="pt-BR"/>
          </a:p>
        </p:txBody>
      </p:sp>
      <p:sp>
        <p:nvSpPr>
          <p:cNvPr id="6" name="Espaço Reservado para Rodapé 5">
            <a:extLst>
              <a:ext uri="{FF2B5EF4-FFF2-40B4-BE49-F238E27FC236}">
                <a16:creationId xmlns:a16="http://schemas.microsoft.com/office/drawing/2014/main" id="{9B3060B5-A37E-4576-9F27-06D67742DC22}"/>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15AA7868-58CC-4ABF-9F94-359FCBEA1253}"/>
              </a:ext>
            </a:extLst>
          </p:cNvPr>
          <p:cNvSpPr>
            <a:spLocks noGrp="1"/>
          </p:cNvSpPr>
          <p:nvPr>
            <p:ph type="sldNum" sz="quarter" idx="12"/>
          </p:nvPr>
        </p:nvSpPr>
        <p:spPr/>
        <p:txBody>
          <a:bodyPr/>
          <a:lstStyle/>
          <a:p>
            <a:fld id="{0BDAD9D6-AEF5-43AB-9B9C-D240E4234A7D}" type="slidenum">
              <a:rPr lang="pt-BR" smtClean="0"/>
              <a:t>‹nº›</a:t>
            </a:fld>
            <a:endParaRPr lang="pt-BR"/>
          </a:p>
        </p:txBody>
      </p:sp>
    </p:spTree>
    <p:extLst>
      <p:ext uri="{BB962C8B-B14F-4D97-AF65-F5344CB8AC3E}">
        <p14:creationId xmlns:p14="http://schemas.microsoft.com/office/powerpoint/2010/main" val="2749398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060AFC-B45E-4580-8532-13820A7786A6}"/>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4587F50E-18A7-4F66-B67D-D2DEF9EE53B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0D4B0D96-62A4-4A0E-B8AF-7A68AC233765}"/>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75846389-DCB1-42DA-96DC-830CB70BAC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C004A579-17D3-4C06-B211-80946B9037DC}"/>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84EF170F-497F-4795-8343-1E63F38BC84D}"/>
              </a:ext>
            </a:extLst>
          </p:cNvPr>
          <p:cNvSpPr>
            <a:spLocks noGrp="1"/>
          </p:cNvSpPr>
          <p:nvPr>
            <p:ph type="dt" sz="half" idx="10"/>
          </p:nvPr>
        </p:nvSpPr>
        <p:spPr/>
        <p:txBody>
          <a:bodyPr/>
          <a:lstStyle/>
          <a:p>
            <a:fld id="{467C12D9-4725-4093-A9F3-DED6D87B1CFB}" type="datetimeFigureOut">
              <a:rPr lang="pt-BR" smtClean="0"/>
              <a:t>30/09/2020</a:t>
            </a:fld>
            <a:endParaRPr lang="pt-BR"/>
          </a:p>
        </p:txBody>
      </p:sp>
      <p:sp>
        <p:nvSpPr>
          <p:cNvPr id="8" name="Espaço Reservado para Rodapé 7">
            <a:extLst>
              <a:ext uri="{FF2B5EF4-FFF2-40B4-BE49-F238E27FC236}">
                <a16:creationId xmlns:a16="http://schemas.microsoft.com/office/drawing/2014/main" id="{D65440F0-D051-49E5-8840-E611EB83EA0A}"/>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7F24006C-7246-44FF-9F3F-95D4B5304261}"/>
              </a:ext>
            </a:extLst>
          </p:cNvPr>
          <p:cNvSpPr>
            <a:spLocks noGrp="1"/>
          </p:cNvSpPr>
          <p:nvPr>
            <p:ph type="sldNum" sz="quarter" idx="12"/>
          </p:nvPr>
        </p:nvSpPr>
        <p:spPr/>
        <p:txBody>
          <a:bodyPr/>
          <a:lstStyle/>
          <a:p>
            <a:fld id="{0BDAD9D6-AEF5-43AB-9B9C-D240E4234A7D}" type="slidenum">
              <a:rPr lang="pt-BR" smtClean="0"/>
              <a:t>‹nº›</a:t>
            </a:fld>
            <a:endParaRPr lang="pt-BR"/>
          </a:p>
        </p:txBody>
      </p:sp>
    </p:spTree>
    <p:extLst>
      <p:ext uri="{BB962C8B-B14F-4D97-AF65-F5344CB8AC3E}">
        <p14:creationId xmlns:p14="http://schemas.microsoft.com/office/powerpoint/2010/main" val="3627480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6B8848-DACE-4918-A2DB-DFE6DE881F37}"/>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E7B5EF3F-3A17-4AC8-B4DD-72338A79FB3D}"/>
              </a:ext>
            </a:extLst>
          </p:cNvPr>
          <p:cNvSpPr>
            <a:spLocks noGrp="1"/>
          </p:cNvSpPr>
          <p:nvPr>
            <p:ph type="dt" sz="half" idx="10"/>
          </p:nvPr>
        </p:nvSpPr>
        <p:spPr/>
        <p:txBody>
          <a:bodyPr/>
          <a:lstStyle/>
          <a:p>
            <a:fld id="{467C12D9-4725-4093-A9F3-DED6D87B1CFB}" type="datetimeFigureOut">
              <a:rPr lang="pt-BR" smtClean="0"/>
              <a:t>30/09/2020</a:t>
            </a:fld>
            <a:endParaRPr lang="pt-BR"/>
          </a:p>
        </p:txBody>
      </p:sp>
      <p:sp>
        <p:nvSpPr>
          <p:cNvPr id="4" name="Espaço Reservado para Rodapé 3">
            <a:extLst>
              <a:ext uri="{FF2B5EF4-FFF2-40B4-BE49-F238E27FC236}">
                <a16:creationId xmlns:a16="http://schemas.microsoft.com/office/drawing/2014/main" id="{47F6885D-C7E2-45FA-8B86-D712BA34EFCC}"/>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DA021CC4-7E7C-4F53-9F42-8394FF8185B6}"/>
              </a:ext>
            </a:extLst>
          </p:cNvPr>
          <p:cNvSpPr>
            <a:spLocks noGrp="1"/>
          </p:cNvSpPr>
          <p:nvPr>
            <p:ph type="sldNum" sz="quarter" idx="12"/>
          </p:nvPr>
        </p:nvSpPr>
        <p:spPr/>
        <p:txBody>
          <a:bodyPr/>
          <a:lstStyle/>
          <a:p>
            <a:fld id="{0BDAD9D6-AEF5-43AB-9B9C-D240E4234A7D}" type="slidenum">
              <a:rPr lang="pt-BR" smtClean="0"/>
              <a:t>‹nº›</a:t>
            </a:fld>
            <a:endParaRPr lang="pt-BR"/>
          </a:p>
        </p:txBody>
      </p:sp>
    </p:spTree>
    <p:extLst>
      <p:ext uri="{BB962C8B-B14F-4D97-AF65-F5344CB8AC3E}">
        <p14:creationId xmlns:p14="http://schemas.microsoft.com/office/powerpoint/2010/main" val="2400087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846FB715-D303-4660-8F1E-63E8B6E3DD68}"/>
              </a:ext>
            </a:extLst>
          </p:cNvPr>
          <p:cNvSpPr>
            <a:spLocks noGrp="1"/>
          </p:cNvSpPr>
          <p:nvPr>
            <p:ph type="dt" sz="half" idx="10"/>
          </p:nvPr>
        </p:nvSpPr>
        <p:spPr/>
        <p:txBody>
          <a:bodyPr/>
          <a:lstStyle/>
          <a:p>
            <a:fld id="{467C12D9-4725-4093-A9F3-DED6D87B1CFB}" type="datetimeFigureOut">
              <a:rPr lang="pt-BR" smtClean="0"/>
              <a:t>30/09/2020</a:t>
            </a:fld>
            <a:endParaRPr lang="pt-BR"/>
          </a:p>
        </p:txBody>
      </p:sp>
      <p:sp>
        <p:nvSpPr>
          <p:cNvPr id="3" name="Espaço Reservado para Rodapé 2">
            <a:extLst>
              <a:ext uri="{FF2B5EF4-FFF2-40B4-BE49-F238E27FC236}">
                <a16:creationId xmlns:a16="http://schemas.microsoft.com/office/drawing/2014/main" id="{0D373F15-A889-49C4-9707-F5B49B9EFC42}"/>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2DBB824E-C25E-402C-B032-9AAE6E0D1C5E}"/>
              </a:ext>
            </a:extLst>
          </p:cNvPr>
          <p:cNvSpPr>
            <a:spLocks noGrp="1"/>
          </p:cNvSpPr>
          <p:nvPr>
            <p:ph type="sldNum" sz="quarter" idx="12"/>
          </p:nvPr>
        </p:nvSpPr>
        <p:spPr/>
        <p:txBody>
          <a:bodyPr/>
          <a:lstStyle/>
          <a:p>
            <a:fld id="{0BDAD9D6-AEF5-43AB-9B9C-D240E4234A7D}" type="slidenum">
              <a:rPr lang="pt-BR" smtClean="0"/>
              <a:t>‹nº›</a:t>
            </a:fld>
            <a:endParaRPr lang="pt-BR"/>
          </a:p>
        </p:txBody>
      </p:sp>
    </p:spTree>
    <p:extLst>
      <p:ext uri="{BB962C8B-B14F-4D97-AF65-F5344CB8AC3E}">
        <p14:creationId xmlns:p14="http://schemas.microsoft.com/office/powerpoint/2010/main" val="1865543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988156-1661-4E70-9609-1602F96EC811}"/>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C3CD6325-96DE-4AC1-9051-B9FC6D2864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76241428-DB2A-40C3-98ED-D52D3128CB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A6F5B281-1DFE-4DA6-B04F-79C0AA7F858F}"/>
              </a:ext>
            </a:extLst>
          </p:cNvPr>
          <p:cNvSpPr>
            <a:spLocks noGrp="1"/>
          </p:cNvSpPr>
          <p:nvPr>
            <p:ph type="dt" sz="half" idx="10"/>
          </p:nvPr>
        </p:nvSpPr>
        <p:spPr/>
        <p:txBody>
          <a:bodyPr/>
          <a:lstStyle/>
          <a:p>
            <a:fld id="{467C12D9-4725-4093-A9F3-DED6D87B1CFB}" type="datetimeFigureOut">
              <a:rPr lang="pt-BR" smtClean="0"/>
              <a:t>30/09/2020</a:t>
            </a:fld>
            <a:endParaRPr lang="pt-BR"/>
          </a:p>
        </p:txBody>
      </p:sp>
      <p:sp>
        <p:nvSpPr>
          <p:cNvPr id="6" name="Espaço Reservado para Rodapé 5">
            <a:extLst>
              <a:ext uri="{FF2B5EF4-FFF2-40B4-BE49-F238E27FC236}">
                <a16:creationId xmlns:a16="http://schemas.microsoft.com/office/drawing/2014/main" id="{9EDAA78F-92B1-4BBC-97D0-15459B215C96}"/>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1B715EA0-F4B9-4CD1-B70E-7385F8250F10}"/>
              </a:ext>
            </a:extLst>
          </p:cNvPr>
          <p:cNvSpPr>
            <a:spLocks noGrp="1"/>
          </p:cNvSpPr>
          <p:nvPr>
            <p:ph type="sldNum" sz="quarter" idx="12"/>
          </p:nvPr>
        </p:nvSpPr>
        <p:spPr/>
        <p:txBody>
          <a:bodyPr/>
          <a:lstStyle/>
          <a:p>
            <a:fld id="{0BDAD9D6-AEF5-43AB-9B9C-D240E4234A7D}" type="slidenum">
              <a:rPr lang="pt-BR" smtClean="0"/>
              <a:t>‹nº›</a:t>
            </a:fld>
            <a:endParaRPr lang="pt-BR"/>
          </a:p>
        </p:txBody>
      </p:sp>
    </p:spTree>
    <p:extLst>
      <p:ext uri="{BB962C8B-B14F-4D97-AF65-F5344CB8AC3E}">
        <p14:creationId xmlns:p14="http://schemas.microsoft.com/office/powerpoint/2010/main" val="3353924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0C9B70-F9E9-4174-A5A1-39368D54E5AC}"/>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2CBB2106-3739-4C3F-8C02-C445FBB10B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13EEC050-689E-40C4-B06A-408F7F24BB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E144A0B8-6377-4CEE-9946-4A61449E6674}"/>
              </a:ext>
            </a:extLst>
          </p:cNvPr>
          <p:cNvSpPr>
            <a:spLocks noGrp="1"/>
          </p:cNvSpPr>
          <p:nvPr>
            <p:ph type="dt" sz="half" idx="10"/>
          </p:nvPr>
        </p:nvSpPr>
        <p:spPr/>
        <p:txBody>
          <a:bodyPr/>
          <a:lstStyle/>
          <a:p>
            <a:fld id="{467C12D9-4725-4093-A9F3-DED6D87B1CFB}" type="datetimeFigureOut">
              <a:rPr lang="pt-BR" smtClean="0"/>
              <a:t>30/09/2020</a:t>
            </a:fld>
            <a:endParaRPr lang="pt-BR"/>
          </a:p>
        </p:txBody>
      </p:sp>
      <p:sp>
        <p:nvSpPr>
          <p:cNvPr id="6" name="Espaço Reservado para Rodapé 5">
            <a:extLst>
              <a:ext uri="{FF2B5EF4-FFF2-40B4-BE49-F238E27FC236}">
                <a16:creationId xmlns:a16="http://schemas.microsoft.com/office/drawing/2014/main" id="{5D9868FB-BDD1-43EE-B32A-BE1E3823758A}"/>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1E8CBBDD-1B55-4536-BC0E-F4C1F407621E}"/>
              </a:ext>
            </a:extLst>
          </p:cNvPr>
          <p:cNvSpPr>
            <a:spLocks noGrp="1"/>
          </p:cNvSpPr>
          <p:nvPr>
            <p:ph type="sldNum" sz="quarter" idx="12"/>
          </p:nvPr>
        </p:nvSpPr>
        <p:spPr/>
        <p:txBody>
          <a:bodyPr/>
          <a:lstStyle/>
          <a:p>
            <a:fld id="{0BDAD9D6-AEF5-43AB-9B9C-D240E4234A7D}" type="slidenum">
              <a:rPr lang="pt-BR" smtClean="0"/>
              <a:t>‹nº›</a:t>
            </a:fld>
            <a:endParaRPr lang="pt-BR"/>
          </a:p>
        </p:txBody>
      </p:sp>
    </p:spTree>
    <p:extLst>
      <p:ext uri="{BB962C8B-B14F-4D97-AF65-F5344CB8AC3E}">
        <p14:creationId xmlns:p14="http://schemas.microsoft.com/office/powerpoint/2010/main" val="2901693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3256540B-5BE9-4BF3-A095-5615F70E1D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9C393A07-9DA7-477F-BEB1-FE007EE789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7928A378-2394-4285-A7AB-53850858C3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7C12D9-4725-4093-A9F3-DED6D87B1CFB}" type="datetimeFigureOut">
              <a:rPr lang="pt-BR" smtClean="0"/>
              <a:t>30/09/2020</a:t>
            </a:fld>
            <a:endParaRPr lang="pt-BR"/>
          </a:p>
        </p:txBody>
      </p:sp>
      <p:sp>
        <p:nvSpPr>
          <p:cNvPr id="5" name="Espaço Reservado para Rodapé 4">
            <a:extLst>
              <a:ext uri="{FF2B5EF4-FFF2-40B4-BE49-F238E27FC236}">
                <a16:creationId xmlns:a16="http://schemas.microsoft.com/office/drawing/2014/main" id="{FC41DE88-62EE-4F2E-819B-C36F36A257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2F022ED5-A295-4E32-97E9-F4686C72E2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DAD9D6-AEF5-43AB-9B9C-D240E4234A7D}" type="slidenum">
              <a:rPr lang="pt-BR" smtClean="0"/>
              <a:t>‹nº›</a:t>
            </a:fld>
            <a:endParaRPr lang="pt-BR"/>
          </a:p>
        </p:txBody>
      </p:sp>
    </p:spTree>
    <p:extLst>
      <p:ext uri="{BB962C8B-B14F-4D97-AF65-F5344CB8AC3E}">
        <p14:creationId xmlns:p14="http://schemas.microsoft.com/office/powerpoint/2010/main" val="26765126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m 5" descr="Uma imagem contendo flor, comida, desenho&#10;&#10;Descrição gerada automaticamente">
            <a:extLst>
              <a:ext uri="{FF2B5EF4-FFF2-40B4-BE49-F238E27FC236}">
                <a16:creationId xmlns:a16="http://schemas.microsoft.com/office/drawing/2014/main" id="{7B059EF6-502C-4218-B964-AABAFDBD09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aixaDeTexto 3">
            <a:extLst>
              <a:ext uri="{FF2B5EF4-FFF2-40B4-BE49-F238E27FC236}">
                <a16:creationId xmlns:a16="http://schemas.microsoft.com/office/drawing/2014/main" id="{EF8172E6-03FF-4AC1-9536-7F337D01598B}"/>
              </a:ext>
            </a:extLst>
          </p:cNvPr>
          <p:cNvSpPr txBox="1"/>
          <p:nvPr/>
        </p:nvSpPr>
        <p:spPr>
          <a:xfrm>
            <a:off x="393404" y="2806217"/>
            <a:ext cx="7751135" cy="923330"/>
          </a:xfrm>
          <a:prstGeom prst="rect">
            <a:avLst/>
          </a:prstGeom>
          <a:noFill/>
        </p:spPr>
        <p:txBody>
          <a:bodyPr wrap="square" rtlCol="0">
            <a:spAutoFit/>
          </a:bodyPr>
          <a:lstStyle/>
          <a:p>
            <a:r>
              <a:rPr lang="pt-BR" sz="5400" dirty="0">
                <a:latin typeface="Cooper Black" panose="0208090404030B020404" pitchFamily="18" charset="0"/>
              </a:rPr>
              <a:t>AMARELO</a:t>
            </a:r>
            <a:r>
              <a:rPr lang="pt-BR" sz="4000" dirty="0">
                <a:latin typeface="Cooper Black" panose="0208090404030B020404" pitchFamily="18" charset="0"/>
              </a:rPr>
              <a:t>:</a:t>
            </a:r>
            <a:r>
              <a:rPr lang="pt-BR" sz="5400" dirty="0">
                <a:latin typeface="Cooper Black" panose="0208090404030B020404" pitchFamily="18" charset="0"/>
              </a:rPr>
              <a:t> nosso elo</a:t>
            </a:r>
            <a:r>
              <a:rPr lang="pt-BR" sz="3200" dirty="0">
                <a:latin typeface="Cooper Black" panose="0208090404030B020404" pitchFamily="18" charset="0"/>
              </a:rPr>
              <a:t>.</a:t>
            </a:r>
          </a:p>
        </p:txBody>
      </p:sp>
      <p:sp>
        <p:nvSpPr>
          <p:cNvPr id="5" name="CaixaDeTexto 4">
            <a:extLst>
              <a:ext uri="{FF2B5EF4-FFF2-40B4-BE49-F238E27FC236}">
                <a16:creationId xmlns:a16="http://schemas.microsoft.com/office/drawing/2014/main" id="{AE37612F-AA6A-451D-918B-A8F1CB06A3CC}"/>
              </a:ext>
            </a:extLst>
          </p:cNvPr>
          <p:cNvSpPr txBox="1"/>
          <p:nvPr/>
        </p:nvSpPr>
        <p:spPr>
          <a:xfrm>
            <a:off x="393404" y="6337005"/>
            <a:ext cx="7166345" cy="372139"/>
          </a:xfrm>
          <a:prstGeom prst="rect">
            <a:avLst/>
          </a:prstGeom>
          <a:noFill/>
        </p:spPr>
        <p:txBody>
          <a:bodyPr wrap="square" rtlCol="0">
            <a:spAutoFit/>
          </a:bodyPr>
          <a:lstStyle/>
          <a:p>
            <a:r>
              <a:rPr lang="pt-BR" dirty="0">
                <a:latin typeface="Arial Nova" panose="020B0604020202020204" pitchFamily="34" charset="0"/>
              </a:rPr>
              <a:t>Larissa Liz Vieira – L4LLE</a:t>
            </a:r>
          </a:p>
        </p:txBody>
      </p:sp>
      <p:sp>
        <p:nvSpPr>
          <p:cNvPr id="2" name="CaixaDeTexto 1">
            <a:extLst>
              <a:ext uri="{FF2B5EF4-FFF2-40B4-BE49-F238E27FC236}">
                <a16:creationId xmlns:a16="http://schemas.microsoft.com/office/drawing/2014/main" id="{C0AAA4B5-FA56-4B86-A3F0-670903EEFE1E}"/>
              </a:ext>
            </a:extLst>
          </p:cNvPr>
          <p:cNvSpPr txBox="1"/>
          <p:nvPr/>
        </p:nvSpPr>
        <p:spPr>
          <a:xfrm>
            <a:off x="512955" y="3709466"/>
            <a:ext cx="7631583" cy="1477328"/>
          </a:xfrm>
          <a:prstGeom prst="rect">
            <a:avLst/>
          </a:prstGeom>
          <a:noFill/>
        </p:spPr>
        <p:txBody>
          <a:bodyPr wrap="square" rtlCol="0">
            <a:spAutoFit/>
          </a:bodyPr>
          <a:lstStyle/>
          <a:p>
            <a:r>
              <a:rPr lang="pt-BR" i="1" dirty="0"/>
              <a:t>"amar é um elo</a:t>
            </a:r>
            <a:endParaRPr lang="pt-BR" dirty="0"/>
          </a:p>
          <a:p>
            <a:r>
              <a:rPr lang="pt-BR" i="1" dirty="0"/>
              <a:t>entre o azul</a:t>
            </a:r>
            <a:endParaRPr lang="pt-BR" dirty="0"/>
          </a:p>
          <a:p>
            <a:r>
              <a:rPr lang="pt-BR" i="1" dirty="0"/>
              <a:t>e o amarelo”</a:t>
            </a:r>
            <a:endParaRPr lang="pt-BR" dirty="0"/>
          </a:p>
          <a:p>
            <a:r>
              <a:rPr lang="pt-BR" i="1" dirty="0"/>
              <a:t>(Paulo Leminski)</a:t>
            </a:r>
            <a:endParaRPr lang="pt-BR" dirty="0"/>
          </a:p>
          <a:p>
            <a:endParaRPr lang="pt-BR" dirty="0"/>
          </a:p>
        </p:txBody>
      </p:sp>
    </p:spTree>
    <p:extLst>
      <p:ext uri="{BB962C8B-B14F-4D97-AF65-F5344CB8AC3E}">
        <p14:creationId xmlns:p14="http://schemas.microsoft.com/office/powerpoint/2010/main" val="3930082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7750BB73-D7DE-4CD7-B4D5-590F839AE393}"/>
              </a:ext>
            </a:extLst>
          </p:cNvPr>
          <p:cNvSpPr txBox="1"/>
          <p:nvPr/>
        </p:nvSpPr>
        <p:spPr>
          <a:xfrm>
            <a:off x="472069" y="1578932"/>
            <a:ext cx="4241180" cy="4524315"/>
          </a:xfrm>
          <a:prstGeom prst="rect">
            <a:avLst/>
          </a:prstGeom>
          <a:noFill/>
        </p:spPr>
        <p:txBody>
          <a:bodyPr wrap="square" rtlCol="0">
            <a:spAutoFit/>
          </a:bodyPr>
          <a:lstStyle/>
          <a:p>
            <a:pPr algn="just"/>
            <a:r>
              <a:rPr lang="pt-BR" dirty="0"/>
              <a:t>“A leitura do mundo precede a leitura da palavra, daí que a posterior leitura desta não pode prescindir da continuidade da leitura daquele  (A palavra que eu digo sai do mundo que estou lendo, mas a palavra que sai do mundo que eu estou lendo vai além dele).  (...) Se for capaz de escrever minha palavra estarei, de certa forma transformando o mundo. O ato de ler o mundo implica uma leitura dentro e fora de mim. Implica na relação que eu tenho com esse mundo”.</a:t>
            </a:r>
          </a:p>
          <a:p>
            <a:pPr algn="just"/>
            <a:r>
              <a:rPr lang="pt-BR" dirty="0"/>
              <a:t>(Paulo Freire – Abertura do Congresso Brasileiro de Leitura –    Campinas, novembro de 1981).</a:t>
            </a:r>
          </a:p>
          <a:p>
            <a:endParaRPr lang="pt-BR" dirty="0"/>
          </a:p>
        </p:txBody>
      </p:sp>
      <p:sp>
        <p:nvSpPr>
          <p:cNvPr id="3" name="CaixaDeTexto 2">
            <a:extLst>
              <a:ext uri="{FF2B5EF4-FFF2-40B4-BE49-F238E27FC236}">
                <a16:creationId xmlns:a16="http://schemas.microsoft.com/office/drawing/2014/main" id="{0EC59AC1-3113-4685-8681-4613E3E4EC2A}"/>
              </a:ext>
            </a:extLst>
          </p:cNvPr>
          <p:cNvSpPr txBox="1"/>
          <p:nvPr/>
        </p:nvSpPr>
        <p:spPr>
          <a:xfrm>
            <a:off x="453483" y="571794"/>
            <a:ext cx="6077414" cy="769441"/>
          </a:xfrm>
          <a:prstGeom prst="rect">
            <a:avLst/>
          </a:prstGeom>
          <a:noFill/>
        </p:spPr>
        <p:txBody>
          <a:bodyPr wrap="square" rtlCol="0">
            <a:spAutoFit/>
          </a:bodyPr>
          <a:lstStyle/>
          <a:p>
            <a:r>
              <a:rPr lang="pt-BR" sz="4400" dirty="0">
                <a:latin typeface="Cooper Black" panose="0208090404030B020404" pitchFamily="18" charset="0"/>
              </a:rPr>
              <a:t>Justificativa</a:t>
            </a:r>
          </a:p>
        </p:txBody>
      </p:sp>
      <p:sp>
        <p:nvSpPr>
          <p:cNvPr id="7" name="CaixaDeTexto 6">
            <a:extLst>
              <a:ext uri="{FF2B5EF4-FFF2-40B4-BE49-F238E27FC236}">
                <a16:creationId xmlns:a16="http://schemas.microsoft.com/office/drawing/2014/main" id="{07B545CB-7E94-4FB4-BED2-664EC13406D6}"/>
              </a:ext>
            </a:extLst>
          </p:cNvPr>
          <p:cNvSpPr txBox="1"/>
          <p:nvPr/>
        </p:nvSpPr>
        <p:spPr>
          <a:xfrm>
            <a:off x="6265937" y="571793"/>
            <a:ext cx="3746810" cy="769441"/>
          </a:xfrm>
          <a:prstGeom prst="rect">
            <a:avLst/>
          </a:prstGeom>
          <a:noFill/>
        </p:spPr>
        <p:txBody>
          <a:bodyPr wrap="square" rtlCol="0">
            <a:spAutoFit/>
          </a:bodyPr>
          <a:lstStyle/>
          <a:p>
            <a:r>
              <a:rPr lang="pt-BR" sz="4400" dirty="0">
                <a:latin typeface="Cooper Black" panose="0208090404030B020404" pitchFamily="18" charset="0"/>
              </a:rPr>
              <a:t>Objetivos </a:t>
            </a:r>
          </a:p>
        </p:txBody>
      </p:sp>
      <p:sp>
        <p:nvSpPr>
          <p:cNvPr id="9" name="CaixaDeTexto 8">
            <a:extLst>
              <a:ext uri="{FF2B5EF4-FFF2-40B4-BE49-F238E27FC236}">
                <a16:creationId xmlns:a16="http://schemas.microsoft.com/office/drawing/2014/main" id="{019A5F7E-574F-486E-84FB-4404F30AC956}"/>
              </a:ext>
            </a:extLst>
          </p:cNvPr>
          <p:cNvSpPr txBox="1"/>
          <p:nvPr/>
        </p:nvSpPr>
        <p:spPr>
          <a:xfrm>
            <a:off x="6265937" y="1599731"/>
            <a:ext cx="3910361" cy="923330"/>
          </a:xfrm>
          <a:prstGeom prst="rect">
            <a:avLst/>
          </a:prstGeom>
          <a:noFill/>
        </p:spPr>
        <p:txBody>
          <a:bodyPr wrap="square" rtlCol="0">
            <a:spAutoFit/>
          </a:bodyPr>
          <a:lstStyle/>
          <a:p>
            <a:pPr marL="285750" indent="-285750">
              <a:buFont typeface="Arial" panose="020B0604020202020204" pitchFamily="34" charset="0"/>
              <a:buChar char="•"/>
            </a:pPr>
            <a:r>
              <a:rPr lang="pt-BR" dirty="0"/>
              <a:t>Interpretar; </a:t>
            </a:r>
          </a:p>
          <a:p>
            <a:pPr marL="285750" indent="-285750">
              <a:buFont typeface="Arial" panose="020B0604020202020204" pitchFamily="34" charset="0"/>
              <a:buChar char="•"/>
            </a:pPr>
            <a:r>
              <a:rPr lang="pt-BR" dirty="0"/>
              <a:t>Identificar;</a:t>
            </a:r>
          </a:p>
          <a:p>
            <a:pPr marL="285750" indent="-285750">
              <a:buFont typeface="Arial" panose="020B0604020202020204" pitchFamily="34" charset="0"/>
              <a:buChar char="•"/>
            </a:pPr>
            <a:r>
              <a:rPr lang="pt-BR" dirty="0"/>
              <a:t>Traduzir. </a:t>
            </a:r>
          </a:p>
        </p:txBody>
      </p:sp>
      <p:pic>
        <p:nvPicPr>
          <p:cNvPr id="3078" name="Picture 6" descr="Resultado de imagem para girassol png">
            <a:extLst>
              <a:ext uri="{FF2B5EF4-FFF2-40B4-BE49-F238E27FC236}">
                <a16:creationId xmlns:a16="http://schemas.microsoft.com/office/drawing/2014/main" id="{8ECEDEDB-06F0-4FCE-B243-08632C76DE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8941188" y="1071563"/>
            <a:ext cx="4286250" cy="2143125"/>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Resultado de imagem para girassol png">
            <a:extLst>
              <a:ext uri="{FF2B5EF4-FFF2-40B4-BE49-F238E27FC236}">
                <a16:creationId xmlns:a16="http://schemas.microsoft.com/office/drawing/2014/main" id="{D7F3BC6A-729A-4A94-A323-6E4F5BDD4D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8941186" y="5357814"/>
            <a:ext cx="4286250" cy="2143125"/>
          </a:xfrm>
          <a:prstGeom prst="rect">
            <a:avLst/>
          </a:prstGeom>
          <a:noFill/>
          <a:extLst>
            <a:ext uri="{909E8E84-426E-40DD-AFC4-6F175D3DCCD1}">
              <a14:hiddenFill xmlns:a14="http://schemas.microsoft.com/office/drawing/2010/main">
                <a:solidFill>
                  <a:srgbClr val="FFFFFF"/>
                </a:solidFill>
              </a14:hiddenFill>
            </a:ext>
          </a:extLst>
        </p:spPr>
      </p:pic>
      <p:sp>
        <p:nvSpPr>
          <p:cNvPr id="10" name="CaixaDeTexto 9">
            <a:extLst>
              <a:ext uri="{FF2B5EF4-FFF2-40B4-BE49-F238E27FC236}">
                <a16:creationId xmlns:a16="http://schemas.microsoft.com/office/drawing/2014/main" id="{5986154A-D4B3-4068-93CE-0AC61D2D648A}"/>
              </a:ext>
            </a:extLst>
          </p:cNvPr>
          <p:cNvSpPr txBox="1"/>
          <p:nvPr/>
        </p:nvSpPr>
        <p:spPr>
          <a:xfrm>
            <a:off x="6265937" y="3245161"/>
            <a:ext cx="2798956" cy="769441"/>
          </a:xfrm>
          <a:prstGeom prst="rect">
            <a:avLst/>
          </a:prstGeom>
          <a:noFill/>
        </p:spPr>
        <p:txBody>
          <a:bodyPr wrap="square" rtlCol="0">
            <a:spAutoFit/>
          </a:bodyPr>
          <a:lstStyle/>
          <a:p>
            <a:r>
              <a:rPr lang="pt-BR" sz="4400" dirty="0">
                <a:latin typeface="Cooper Black" panose="0208090404030B020404" pitchFamily="18" charset="0"/>
              </a:rPr>
              <a:t>Obras</a:t>
            </a:r>
          </a:p>
        </p:txBody>
      </p:sp>
      <p:sp>
        <p:nvSpPr>
          <p:cNvPr id="11" name="CaixaDeTexto 10">
            <a:extLst>
              <a:ext uri="{FF2B5EF4-FFF2-40B4-BE49-F238E27FC236}">
                <a16:creationId xmlns:a16="http://schemas.microsoft.com/office/drawing/2014/main" id="{0F4FF671-94A5-45C6-BE84-1DAC40E457AA}"/>
              </a:ext>
            </a:extLst>
          </p:cNvPr>
          <p:cNvSpPr txBox="1"/>
          <p:nvPr/>
        </p:nvSpPr>
        <p:spPr>
          <a:xfrm>
            <a:off x="6236200" y="3963086"/>
            <a:ext cx="4071243" cy="923330"/>
          </a:xfrm>
          <a:prstGeom prst="rect">
            <a:avLst/>
          </a:prstGeom>
          <a:noFill/>
        </p:spPr>
        <p:txBody>
          <a:bodyPr wrap="square" rtlCol="0">
            <a:spAutoFit/>
          </a:bodyPr>
          <a:lstStyle/>
          <a:p>
            <a:pPr marL="285750" indent="-285750">
              <a:buFont typeface="Arial" panose="020B0604020202020204" pitchFamily="34" charset="0"/>
              <a:buChar char="•"/>
            </a:pPr>
            <a:r>
              <a:rPr lang="pt-BR" i="1" dirty="0"/>
              <a:t>Principia e </a:t>
            </a:r>
            <a:r>
              <a:rPr lang="pt-BR" i="1" dirty="0" err="1"/>
              <a:t>AmarElo</a:t>
            </a:r>
            <a:r>
              <a:rPr lang="pt-BR" i="1" dirty="0"/>
              <a:t> </a:t>
            </a:r>
            <a:r>
              <a:rPr lang="pt-BR" dirty="0"/>
              <a:t>– Emicida </a:t>
            </a:r>
          </a:p>
          <a:p>
            <a:pPr marL="285750" indent="-285750">
              <a:buFont typeface="Arial" panose="020B0604020202020204" pitchFamily="34" charset="0"/>
              <a:buChar char="•"/>
            </a:pPr>
            <a:r>
              <a:rPr lang="pt-BR" i="1" dirty="0"/>
              <a:t>“Pensão Familiar” </a:t>
            </a:r>
            <a:r>
              <a:rPr lang="pt-BR" dirty="0"/>
              <a:t>– Manuel Bandeira</a:t>
            </a:r>
          </a:p>
          <a:p>
            <a:pPr marL="285750" indent="-285750">
              <a:buFont typeface="Arial" panose="020B0604020202020204" pitchFamily="34" charset="0"/>
              <a:buChar char="•"/>
            </a:pPr>
            <a:r>
              <a:rPr lang="pt-BR" dirty="0"/>
              <a:t>+ complementos</a:t>
            </a:r>
          </a:p>
        </p:txBody>
      </p:sp>
    </p:spTree>
    <p:extLst>
      <p:ext uri="{BB962C8B-B14F-4D97-AF65-F5344CB8AC3E}">
        <p14:creationId xmlns:p14="http://schemas.microsoft.com/office/powerpoint/2010/main" val="802905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descr="Uma imagem contendo flor, comida, desenho&#10;&#10;Descrição gerada automaticamente">
            <a:extLst>
              <a:ext uri="{FF2B5EF4-FFF2-40B4-BE49-F238E27FC236}">
                <a16:creationId xmlns:a16="http://schemas.microsoft.com/office/drawing/2014/main" id="{98EFA454-8130-4409-8C7C-E4F3B4F0BC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aixaDeTexto 3">
            <a:extLst>
              <a:ext uri="{FF2B5EF4-FFF2-40B4-BE49-F238E27FC236}">
                <a16:creationId xmlns:a16="http://schemas.microsoft.com/office/drawing/2014/main" id="{1E585785-72B0-45FF-8D41-B746E7B5FAD9}"/>
              </a:ext>
            </a:extLst>
          </p:cNvPr>
          <p:cNvSpPr txBox="1"/>
          <p:nvPr/>
        </p:nvSpPr>
        <p:spPr>
          <a:xfrm>
            <a:off x="347546" y="468352"/>
            <a:ext cx="6088566" cy="769441"/>
          </a:xfrm>
          <a:prstGeom prst="rect">
            <a:avLst/>
          </a:prstGeom>
          <a:noFill/>
        </p:spPr>
        <p:txBody>
          <a:bodyPr wrap="square" rtlCol="0">
            <a:spAutoFit/>
          </a:bodyPr>
          <a:lstStyle/>
          <a:p>
            <a:r>
              <a:rPr lang="pt-BR" sz="4400" dirty="0">
                <a:latin typeface="Cooper Black" panose="0208090404030B020404" pitchFamily="18" charset="0"/>
              </a:rPr>
              <a:t>Entrevistado </a:t>
            </a:r>
          </a:p>
        </p:txBody>
      </p:sp>
      <p:sp>
        <p:nvSpPr>
          <p:cNvPr id="5" name="CaixaDeTexto 4">
            <a:extLst>
              <a:ext uri="{FF2B5EF4-FFF2-40B4-BE49-F238E27FC236}">
                <a16:creationId xmlns:a16="http://schemas.microsoft.com/office/drawing/2014/main" id="{B72F0080-6D0F-47F9-A27F-65C352585285}"/>
              </a:ext>
            </a:extLst>
          </p:cNvPr>
          <p:cNvSpPr txBox="1"/>
          <p:nvPr/>
        </p:nvSpPr>
        <p:spPr>
          <a:xfrm>
            <a:off x="434898" y="1382751"/>
            <a:ext cx="7660887" cy="4431983"/>
          </a:xfrm>
          <a:prstGeom prst="rect">
            <a:avLst/>
          </a:prstGeom>
          <a:noFill/>
        </p:spPr>
        <p:txBody>
          <a:bodyPr wrap="square" rtlCol="0">
            <a:spAutoFit/>
          </a:bodyPr>
          <a:lstStyle/>
          <a:p>
            <a:r>
              <a:rPr lang="pt-BR" sz="2400" dirty="0"/>
              <a:t>Victor Gaia </a:t>
            </a:r>
          </a:p>
          <a:p>
            <a:endParaRPr lang="pt-BR" sz="2400" dirty="0"/>
          </a:p>
          <a:p>
            <a:r>
              <a:rPr lang="pt-BR" sz="2400" dirty="0"/>
              <a:t>22 anos </a:t>
            </a:r>
          </a:p>
          <a:p>
            <a:endParaRPr lang="pt-BR" sz="2400" dirty="0"/>
          </a:p>
          <a:p>
            <a:r>
              <a:rPr lang="pt-BR" sz="2400" dirty="0"/>
              <a:t>Morador da periferia da zona norte do Rio de Janeiro </a:t>
            </a:r>
          </a:p>
          <a:p>
            <a:endParaRPr lang="pt-BR" sz="2400" dirty="0"/>
          </a:p>
          <a:p>
            <a:r>
              <a:rPr lang="pt-BR" sz="2400" dirty="0"/>
              <a:t>Ensino Fundamental incompleto </a:t>
            </a:r>
          </a:p>
          <a:p>
            <a:endParaRPr lang="pt-BR" sz="2400" dirty="0"/>
          </a:p>
          <a:p>
            <a:r>
              <a:rPr lang="pt-BR" sz="2400" dirty="0"/>
              <a:t>Leitor e ouvinte literário </a:t>
            </a:r>
          </a:p>
          <a:p>
            <a:endParaRPr lang="pt-BR" sz="2400" dirty="0"/>
          </a:p>
          <a:p>
            <a:r>
              <a:rPr lang="pt-BR" sz="2400" dirty="0"/>
              <a:t>Amante do</a:t>
            </a:r>
            <a:r>
              <a:rPr lang="pt-BR" sz="2400" i="1" dirty="0"/>
              <a:t> rap </a:t>
            </a:r>
            <a:r>
              <a:rPr lang="pt-BR" sz="2400" dirty="0"/>
              <a:t>brasileiro. </a:t>
            </a:r>
          </a:p>
          <a:p>
            <a:endParaRPr lang="pt-BR" dirty="0"/>
          </a:p>
        </p:txBody>
      </p:sp>
    </p:spTree>
    <p:extLst>
      <p:ext uri="{BB962C8B-B14F-4D97-AF65-F5344CB8AC3E}">
        <p14:creationId xmlns:p14="http://schemas.microsoft.com/office/powerpoint/2010/main" val="4068228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marElo">
            <a:extLst>
              <a:ext uri="{FF2B5EF4-FFF2-40B4-BE49-F238E27FC236}">
                <a16:creationId xmlns:a16="http://schemas.microsoft.com/office/drawing/2014/main" id="{01E6DC95-6974-4837-B442-2E0E8D7F57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0946" y="1445950"/>
            <a:ext cx="3966100" cy="3966100"/>
          </a:xfrm>
          <a:prstGeom prst="rect">
            <a:avLst/>
          </a:prstGeom>
          <a:noFill/>
          <a:extLst>
            <a:ext uri="{909E8E84-426E-40DD-AFC4-6F175D3DCCD1}">
              <a14:hiddenFill xmlns:a14="http://schemas.microsoft.com/office/drawing/2010/main">
                <a:solidFill>
                  <a:srgbClr val="FFFFFF"/>
                </a:solidFill>
              </a14:hiddenFill>
            </a:ext>
          </a:extLst>
        </p:spPr>
      </p:pic>
      <p:sp>
        <p:nvSpPr>
          <p:cNvPr id="12" name="CaixaDeTexto 11">
            <a:extLst>
              <a:ext uri="{FF2B5EF4-FFF2-40B4-BE49-F238E27FC236}">
                <a16:creationId xmlns:a16="http://schemas.microsoft.com/office/drawing/2014/main" id="{A1E28906-39D6-48C0-8411-66C5733B7808}"/>
              </a:ext>
            </a:extLst>
          </p:cNvPr>
          <p:cNvSpPr txBox="1"/>
          <p:nvPr/>
        </p:nvSpPr>
        <p:spPr>
          <a:xfrm>
            <a:off x="6060408" y="264351"/>
            <a:ext cx="4699591" cy="1754326"/>
          </a:xfrm>
          <a:prstGeom prst="rect">
            <a:avLst/>
          </a:prstGeom>
          <a:noFill/>
        </p:spPr>
        <p:txBody>
          <a:bodyPr wrap="square" rtlCol="0">
            <a:spAutoFit/>
          </a:bodyPr>
          <a:lstStyle/>
          <a:p>
            <a:pPr algn="just"/>
            <a:r>
              <a:rPr lang="pt-BR" dirty="0"/>
              <a:t>“Permita que eu fale: </a:t>
            </a:r>
            <a:r>
              <a:rPr lang="pt-BR" b="1" i="1" dirty="0" err="1"/>
              <a:t>AmarElo</a:t>
            </a:r>
            <a:r>
              <a:rPr lang="pt-BR" dirty="0"/>
              <a:t> é mais um grande álbum de Emicida, inclusive por subverter as fórmulas do rap ao mesmo tempo em que se nutre delas para moldar um discurso tão pacífico quanto consciente das injustiças de mundo em decomposição.” ¹ </a:t>
            </a:r>
          </a:p>
        </p:txBody>
      </p:sp>
      <p:sp>
        <p:nvSpPr>
          <p:cNvPr id="16" name="CaixaDeTexto 15">
            <a:extLst>
              <a:ext uri="{FF2B5EF4-FFF2-40B4-BE49-F238E27FC236}">
                <a16:creationId xmlns:a16="http://schemas.microsoft.com/office/drawing/2014/main" id="{8897A91D-9EA6-4122-B5AF-46E05AA15FD8}"/>
              </a:ext>
            </a:extLst>
          </p:cNvPr>
          <p:cNvSpPr txBox="1"/>
          <p:nvPr/>
        </p:nvSpPr>
        <p:spPr>
          <a:xfrm>
            <a:off x="333153" y="6156252"/>
            <a:ext cx="4855535" cy="553998"/>
          </a:xfrm>
          <a:prstGeom prst="rect">
            <a:avLst/>
          </a:prstGeom>
          <a:noFill/>
        </p:spPr>
        <p:txBody>
          <a:bodyPr wrap="square" rtlCol="0">
            <a:spAutoFit/>
          </a:bodyPr>
          <a:lstStyle/>
          <a:p>
            <a:r>
              <a:rPr lang="pt-BR" sz="1000" dirty="0"/>
              <a:t>¹ Mauro Ferreira, para o G1. Disponível em: &lt; https://g1.globo.com/pop-arte/musica/blog/mauro-ferreira/post/2019/10/31/emicida-pacifica-o-discurso-cai-no-samba-e-depura-o-canto-no-album-amarelo.ghtml &gt; Acesso em 03/11/19</a:t>
            </a:r>
          </a:p>
        </p:txBody>
      </p:sp>
      <p:sp>
        <p:nvSpPr>
          <p:cNvPr id="3" name="Rectangle 3">
            <a:extLst>
              <a:ext uri="{FF2B5EF4-FFF2-40B4-BE49-F238E27FC236}">
                <a16:creationId xmlns:a16="http://schemas.microsoft.com/office/drawing/2014/main" id="{07A1FEBC-FEA7-4338-8D2A-1D7612DB30F2}"/>
              </a:ext>
            </a:extLst>
          </p:cNvPr>
          <p:cNvSpPr>
            <a:spLocks noChangeArrowheads="1"/>
          </p:cNvSpPr>
          <p:nvPr/>
        </p:nvSpPr>
        <p:spPr bwMode="auto">
          <a:xfrm>
            <a:off x="4661209" y="4457342"/>
            <a:ext cx="6550867"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620327"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pt-BR" altLang="pt-BR" b="0" i="0" u="none" strike="noStrike" cap="none" normalizeH="0" baseline="0" dirty="0">
              <a:ln>
                <a:noFill/>
              </a:ln>
              <a:solidFill>
                <a:schemeClr val="tx1"/>
              </a:solidFill>
              <a:effectLst/>
              <a:latin typeface="+mn-lt"/>
            </a:endParaRPr>
          </a:p>
        </p:txBody>
      </p:sp>
      <p:sp>
        <p:nvSpPr>
          <p:cNvPr id="4" name="CaixaDeTexto 3">
            <a:extLst>
              <a:ext uri="{FF2B5EF4-FFF2-40B4-BE49-F238E27FC236}">
                <a16:creationId xmlns:a16="http://schemas.microsoft.com/office/drawing/2014/main" id="{EF612985-10B8-4414-B64D-44DE3C5CF1C1}"/>
              </a:ext>
            </a:extLst>
          </p:cNvPr>
          <p:cNvSpPr txBox="1"/>
          <p:nvPr/>
        </p:nvSpPr>
        <p:spPr>
          <a:xfrm>
            <a:off x="880946" y="345688"/>
            <a:ext cx="3966100" cy="923330"/>
          </a:xfrm>
          <a:prstGeom prst="rect">
            <a:avLst/>
          </a:prstGeom>
          <a:noFill/>
        </p:spPr>
        <p:txBody>
          <a:bodyPr wrap="square" rtlCol="0">
            <a:spAutoFit/>
          </a:bodyPr>
          <a:lstStyle/>
          <a:p>
            <a:r>
              <a:rPr lang="pt-BR" dirty="0"/>
              <a:t>Quarta feira, 30/10, Emicida lançou seu novo álbum “</a:t>
            </a:r>
            <a:r>
              <a:rPr lang="pt-BR" b="1" i="1" dirty="0" err="1"/>
              <a:t>AmarElo</a:t>
            </a:r>
            <a:r>
              <a:rPr lang="pt-BR" dirty="0"/>
              <a:t>“, com 11 faixas</a:t>
            </a:r>
          </a:p>
          <a:p>
            <a:endParaRPr lang="pt-BR" dirty="0"/>
          </a:p>
        </p:txBody>
      </p:sp>
      <p:sp>
        <p:nvSpPr>
          <p:cNvPr id="5" name="CaixaDeTexto 4">
            <a:extLst>
              <a:ext uri="{FF2B5EF4-FFF2-40B4-BE49-F238E27FC236}">
                <a16:creationId xmlns:a16="http://schemas.microsoft.com/office/drawing/2014/main" id="{5CEB2CDE-A0CA-402C-890D-D3A87601959E}"/>
              </a:ext>
            </a:extLst>
          </p:cNvPr>
          <p:cNvSpPr txBox="1"/>
          <p:nvPr/>
        </p:nvSpPr>
        <p:spPr>
          <a:xfrm>
            <a:off x="6060408" y="2400658"/>
            <a:ext cx="5133278" cy="4247317"/>
          </a:xfrm>
          <a:prstGeom prst="rect">
            <a:avLst/>
          </a:prstGeom>
          <a:noFill/>
        </p:spPr>
        <p:txBody>
          <a:bodyPr wrap="square" rtlCol="0">
            <a:spAutoFit/>
          </a:bodyPr>
          <a:lstStyle/>
          <a:p>
            <a:r>
              <a:rPr lang="pt-BR" b="1" dirty="0"/>
              <a:t>Pensão Familiar – Manuel Bandeira </a:t>
            </a:r>
          </a:p>
          <a:p>
            <a:br>
              <a:rPr lang="pt-BR" dirty="0"/>
            </a:br>
            <a:r>
              <a:rPr lang="pt-BR" dirty="0"/>
              <a:t>Jardim da pensãozinha burguesa.</a:t>
            </a:r>
          </a:p>
          <a:p>
            <a:r>
              <a:rPr lang="pt-BR" dirty="0"/>
              <a:t>Gatos espapaçados ao sol.</a:t>
            </a:r>
          </a:p>
          <a:p>
            <a:r>
              <a:rPr lang="pt-BR" dirty="0"/>
              <a:t>A tiririca sitia os canteiros chatos.</a:t>
            </a:r>
          </a:p>
          <a:p>
            <a:r>
              <a:rPr lang="pt-BR" dirty="0"/>
              <a:t>O sol acaba de crestar os </a:t>
            </a:r>
            <a:r>
              <a:rPr lang="pt-BR" dirty="0" err="1"/>
              <a:t>gosmilhos</a:t>
            </a:r>
            <a:r>
              <a:rPr lang="pt-BR" dirty="0"/>
              <a:t> que murcharam.</a:t>
            </a:r>
          </a:p>
          <a:p>
            <a:r>
              <a:rPr lang="pt-BR" b="1" dirty="0">
                <a:solidFill>
                  <a:srgbClr val="FCDA10"/>
                </a:solidFill>
              </a:rPr>
              <a:t>Os girassóis</a:t>
            </a:r>
          </a:p>
          <a:p>
            <a:r>
              <a:rPr lang="pt-BR" b="1" dirty="0">
                <a:solidFill>
                  <a:srgbClr val="FCDA10"/>
                </a:solidFill>
              </a:rPr>
              <a:t>                       amarelo!</a:t>
            </a:r>
          </a:p>
          <a:p>
            <a:r>
              <a:rPr lang="pt-BR" b="1" dirty="0">
                <a:solidFill>
                  <a:srgbClr val="FCDA10"/>
                </a:solidFill>
              </a:rPr>
              <a:t>                                            resistem.</a:t>
            </a:r>
          </a:p>
          <a:p>
            <a:r>
              <a:rPr lang="pt-BR" dirty="0"/>
              <a:t>E as dálias, rechonchudas, plebeias, dominicais.</a:t>
            </a:r>
          </a:p>
          <a:p>
            <a:r>
              <a:rPr lang="pt-BR" dirty="0"/>
              <a:t>Um gatinho faz pipi.</a:t>
            </a:r>
          </a:p>
          <a:p>
            <a:r>
              <a:rPr lang="pt-BR" dirty="0"/>
              <a:t>Com gestos de garçom de </a:t>
            </a:r>
            <a:r>
              <a:rPr lang="pt-BR" dirty="0" err="1"/>
              <a:t>restaurant</a:t>
            </a:r>
            <a:r>
              <a:rPr lang="pt-BR" dirty="0"/>
              <a:t>-Palace</a:t>
            </a:r>
          </a:p>
          <a:p>
            <a:r>
              <a:rPr lang="pt-BR" dirty="0"/>
              <a:t>Encobre cuidadosamente a mijadinha.</a:t>
            </a:r>
          </a:p>
          <a:p>
            <a:r>
              <a:rPr lang="pt-BR" dirty="0"/>
              <a:t>Sai vibrando com elegância a patinha direita:</a:t>
            </a:r>
          </a:p>
          <a:p>
            <a:r>
              <a:rPr lang="pt-BR" dirty="0"/>
              <a:t>– É a única criatura fina na pensãozinha burguesa.. </a:t>
            </a:r>
          </a:p>
        </p:txBody>
      </p:sp>
    </p:spTree>
    <p:extLst>
      <p:ext uri="{BB962C8B-B14F-4D97-AF65-F5344CB8AC3E}">
        <p14:creationId xmlns:p14="http://schemas.microsoft.com/office/powerpoint/2010/main" val="3382918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m 7" descr="Uma imagem contendo flor, comida, desenho&#10;&#10;Descrição gerada automaticamente">
            <a:extLst>
              <a:ext uri="{FF2B5EF4-FFF2-40B4-BE49-F238E27FC236}">
                <a16:creationId xmlns:a16="http://schemas.microsoft.com/office/drawing/2014/main" id="{CC903A27-E66E-4F41-9A67-D41C8C7399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aixaDeTexto 4">
            <a:extLst>
              <a:ext uri="{FF2B5EF4-FFF2-40B4-BE49-F238E27FC236}">
                <a16:creationId xmlns:a16="http://schemas.microsoft.com/office/drawing/2014/main" id="{133206E6-C3AF-43D6-B2AD-ED93BCDCD7F7}"/>
              </a:ext>
            </a:extLst>
          </p:cNvPr>
          <p:cNvSpPr txBox="1"/>
          <p:nvPr/>
        </p:nvSpPr>
        <p:spPr>
          <a:xfrm>
            <a:off x="312233" y="379142"/>
            <a:ext cx="7103327" cy="769441"/>
          </a:xfrm>
          <a:prstGeom prst="rect">
            <a:avLst/>
          </a:prstGeom>
          <a:noFill/>
        </p:spPr>
        <p:txBody>
          <a:bodyPr wrap="square" rtlCol="0">
            <a:spAutoFit/>
          </a:bodyPr>
          <a:lstStyle/>
          <a:p>
            <a:r>
              <a:rPr lang="pt-BR" sz="4400" dirty="0">
                <a:latin typeface="Cooper Black" panose="0208090404030B020404" pitchFamily="18" charset="0"/>
              </a:rPr>
              <a:t>Metodologia </a:t>
            </a:r>
          </a:p>
        </p:txBody>
      </p:sp>
      <p:sp>
        <p:nvSpPr>
          <p:cNvPr id="6" name="CaixaDeTexto 5">
            <a:extLst>
              <a:ext uri="{FF2B5EF4-FFF2-40B4-BE49-F238E27FC236}">
                <a16:creationId xmlns:a16="http://schemas.microsoft.com/office/drawing/2014/main" id="{3C2145FA-5C53-4360-833C-8F9747D4EA7C}"/>
              </a:ext>
            </a:extLst>
          </p:cNvPr>
          <p:cNvSpPr txBox="1"/>
          <p:nvPr/>
        </p:nvSpPr>
        <p:spPr>
          <a:xfrm>
            <a:off x="312233" y="1148576"/>
            <a:ext cx="11128918" cy="3416320"/>
          </a:xfrm>
          <a:prstGeom prst="rect">
            <a:avLst/>
          </a:prstGeom>
          <a:noFill/>
        </p:spPr>
        <p:txBody>
          <a:bodyPr wrap="square" rtlCol="0">
            <a:spAutoFit/>
          </a:bodyPr>
          <a:lstStyle/>
          <a:p>
            <a:pPr marL="342900" indent="-342900">
              <a:buFont typeface="+mj-lt"/>
              <a:buAutoNum type="arabicPeriod"/>
            </a:pPr>
            <a:r>
              <a:rPr lang="pt-BR" sz="2400" dirty="0"/>
              <a:t>Vídeo sobre Van Gogh e a sua relação com a cor amarela; </a:t>
            </a:r>
          </a:p>
          <a:p>
            <a:pPr marL="342900" indent="-342900">
              <a:buFont typeface="+mj-lt"/>
              <a:buAutoNum type="arabicPeriod"/>
            </a:pPr>
            <a:endParaRPr lang="pt-BR" sz="2400" dirty="0"/>
          </a:p>
          <a:p>
            <a:pPr marL="342900" indent="-342900">
              <a:buFont typeface="+mj-lt"/>
              <a:buAutoNum type="arabicPeriod"/>
            </a:pPr>
            <a:r>
              <a:rPr lang="pt-BR" sz="2400" dirty="0"/>
              <a:t>Leitura e interpretação da música </a:t>
            </a:r>
            <a:r>
              <a:rPr lang="pt-BR" sz="2400" i="1" dirty="0"/>
              <a:t>Principia e </a:t>
            </a:r>
            <a:r>
              <a:rPr lang="pt-BR" sz="2400" i="1" dirty="0" err="1"/>
              <a:t>AmarElo</a:t>
            </a:r>
            <a:r>
              <a:rPr lang="pt-BR" sz="2400" i="1" dirty="0"/>
              <a:t> </a:t>
            </a:r>
            <a:r>
              <a:rPr lang="pt-BR" sz="2400" dirty="0"/>
              <a:t>do Emicida; </a:t>
            </a:r>
          </a:p>
          <a:p>
            <a:pPr marL="342900" indent="-342900">
              <a:buFont typeface="+mj-lt"/>
              <a:buAutoNum type="arabicPeriod"/>
            </a:pPr>
            <a:endParaRPr lang="pt-BR" sz="2400" dirty="0"/>
          </a:p>
          <a:p>
            <a:pPr marL="342900" indent="-342900">
              <a:buFont typeface="+mj-lt"/>
              <a:buAutoNum type="arabicPeriod"/>
            </a:pPr>
            <a:r>
              <a:rPr lang="pt-BR" sz="2400" dirty="0"/>
              <a:t>Leitura e interpretação individual do poema </a:t>
            </a:r>
            <a:r>
              <a:rPr lang="pt-BR" sz="2400" i="1" dirty="0"/>
              <a:t>Pensão Familiar </a:t>
            </a:r>
            <a:r>
              <a:rPr lang="pt-BR" sz="2400" dirty="0"/>
              <a:t>do Manuel Bandeira; </a:t>
            </a:r>
          </a:p>
          <a:p>
            <a:pPr marL="342900" indent="-342900">
              <a:buFont typeface="+mj-lt"/>
              <a:buAutoNum type="arabicPeriod"/>
            </a:pPr>
            <a:endParaRPr lang="pt-BR" sz="2400" dirty="0"/>
          </a:p>
          <a:p>
            <a:pPr marL="342900" indent="-342900">
              <a:buFont typeface="+mj-lt"/>
              <a:buAutoNum type="arabicPeriod"/>
            </a:pPr>
            <a:r>
              <a:rPr lang="pt-BR" sz="2400" dirty="0"/>
              <a:t>Relação das obras; </a:t>
            </a:r>
          </a:p>
          <a:p>
            <a:pPr marL="342900" indent="-342900">
              <a:buFont typeface="+mj-lt"/>
              <a:buAutoNum type="arabicPeriod"/>
            </a:pPr>
            <a:endParaRPr lang="pt-BR" sz="2400" dirty="0"/>
          </a:p>
          <a:p>
            <a:pPr marL="342900" indent="-342900">
              <a:buFont typeface="+mj-lt"/>
              <a:buAutoNum type="arabicPeriod"/>
            </a:pPr>
            <a:r>
              <a:rPr lang="pt-BR" sz="2400" dirty="0"/>
              <a:t>Tradução a partir da sua visão de mundo</a:t>
            </a:r>
            <a:r>
              <a:rPr lang="pt-BR" dirty="0"/>
              <a:t>. </a:t>
            </a:r>
          </a:p>
        </p:txBody>
      </p:sp>
      <p:pic>
        <p:nvPicPr>
          <p:cNvPr id="4100" name="Picture 4" descr="Resultado de imagem para girassóis de van gogh">
            <a:extLst>
              <a:ext uri="{FF2B5EF4-FFF2-40B4-BE49-F238E27FC236}">
                <a16:creationId xmlns:a16="http://schemas.microsoft.com/office/drawing/2014/main" id="{437615EE-4E0C-403D-A665-04DA241271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15560" y="3256774"/>
            <a:ext cx="2502985" cy="333731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5445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0750724-EC54-42B4-B763-F932825770A1}"/>
              </a:ext>
            </a:extLst>
          </p:cNvPr>
          <p:cNvSpPr txBox="1"/>
          <p:nvPr/>
        </p:nvSpPr>
        <p:spPr>
          <a:xfrm>
            <a:off x="-7359804" y="4880610"/>
            <a:ext cx="3439314" cy="3114814"/>
          </a:xfrm>
          <a:prstGeom prst="rect">
            <a:avLst/>
          </a:prstGeom>
          <a:noFill/>
        </p:spPr>
        <p:txBody>
          <a:bodyPr wrap="square" rtlCol="0">
            <a:spAutoFit/>
          </a:bodyPr>
          <a:lstStyle/>
          <a:p>
            <a:endParaRPr lang="pt-BR" dirty="0"/>
          </a:p>
        </p:txBody>
      </p:sp>
      <p:sp>
        <p:nvSpPr>
          <p:cNvPr id="3" name="CaixaDeTexto 2">
            <a:extLst>
              <a:ext uri="{FF2B5EF4-FFF2-40B4-BE49-F238E27FC236}">
                <a16:creationId xmlns:a16="http://schemas.microsoft.com/office/drawing/2014/main" id="{0D8493AA-FC49-4DD0-BB6B-0E5C1ECDED1A}"/>
              </a:ext>
            </a:extLst>
          </p:cNvPr>
          <p:cNvSpPr txBox="1"/>
          <p:nvPr/>
        </p:nvSpPr>
        <p:spPr>
          <a:xfrm>
            <a:off x="598449" y="1113482"/>
            <a:ext cx="5497551" cy="5324535"/>
          </a:xfrm>
          <a:prstGeom prst="rect">
            <a:avLst/>
          </a:prstGeom>
          <a:noFill/>
        </p:spPr>
        <p:txBody>
          <a:bodyPr wrap="square" rtlCol="0">
            <a:spAutoFit/>
          </a:bodyPr>
          <a:lstStyle/>
          <a:p>
            <a:r>
              <a:rPr lang="pt-BR" sz="1600" dirty="0"/>
              <a:t>[...] Então, será tudo em vão? Banal? Sem razão?</a:t>
            </a:r>
          </a:p>
          <a:p>
            <a:r>
              <a:rPr lang="pt-BR" sz="1600" dirty="0"/>
              <a:t>Seria, sim, seria se não fosse o amor</a:t>
            </a:r>
          </a:p>
          <a:p>
            <a:r>
              <a:rPr lang="pt-BR" sz="1600" dirty="0"/>
              <a:t>O amor cuida com carinho, respira o outro, cria o elo</a:t>
            </a:r>
          </a:p>
          <a:p>
            <a:r>
              <a:rPr lang="pt-BR" sz="1600" b="1" dirty="0">
                <a:solidFill>
                  <a:srgbClr val="FCDA10"/>
                </a:solidFill>
              </a:rPr>
              <a:t>No vínculo de todas as cores, dizem que o amor é amarelo</a:t>
            </a:r>
          </a:p>
          <a:p>
            <a:r>
              <a:rPr lang="pt-BR" sz="1600" dirty="0"/>
              <a:t>É certo na incerteza</a:t>
            </a:r>
          </a:p>
          <a:p>
            <a:r>
              <a:rPr lang="pt-BR" sz="1600" dirty="0"/>
              <a:t>Socorro no meio da correnteza</a:t>
            </a:r>
          </a:p>
          <a:p>
            <a:r>
              <a:rPr lang="pt-BR" sz="1600" dirty="0"/>
              <a:t>Tão simples como um grão de areia</a:t>
            </a:r>
          </a:p>
          <a:p>
            <a:r>
              <a:rPr lang="pt-BR" sz="1600" dirty="0"/>
              <a:t>Confunde os poderosos a cada momento</a:t>
            </a:r>
          </a:p>
          <a:p>
            <a:r>
              <a:rPr lang="pt-BR" sz="1600" dirty="0"/>
              <a:t>Amor é decisão, atitude</a:t>
            </a:r>
          </a:p>
          <a:p>
            <a:r>
              <a:rPr lang="pt-BR" sz="1600" dirty="0"/>
              <a:t>Muito mais que sentimento</a:t>
            </a:r>
          </a:p>
          <a:p>
            <a:r>
              <a:rPr lang="pt-BR" sz="1600" dirty="0"/>
              <a:t>Além de fogueira amanhecer</a:t>
            </a:r>
          </a:p>
          <a:p>
            <a:r>
              <a:rPr lang="pt-BR" sz="1600" dirty="0"/>
              <a:t>O amor perdoa o imperdoável</a:t>
            </a:r>
          </a:p>
          <a:p>
            <a:r>
              <a:rPr lang="pt-BR" sz="1600" dirty="0"/>
              <a:t>Resgata dignidade do ser</a:t>
            </a:r>
          </a:p>
          <a:p>
            <a:r>
              <a:rPr lang="pt-BR" sz="1600" dirty="0"/>
              <a:t>É espiritual</a:t>
            </a:r>
          </a:p>
          <a:p>
            <a:r>
              <a:rPr lang="pt-BR" sz="1600" dirty="0"/>
              <a:t>Tão carnal quanto angelical</a:t>
            </a:r>
          </a:p>
          <a:p>
            <a:r>
              <a:rPr lang="pt-BR" sz="1600" dirty="0"/>
              <a:t>Não tá num dogma, ou preso numa religião</a:t>
            </a:r>
          </a:p>
          <a:p>
            <a:r>
              <a:rPr lang="pt-BR" sz="1600" dirty="0"/>
              <a:t>É tão antigo quanto a eternidade</a:t>
            </a:r>
          </a:p>
          <a:p>
            <a:r>
              <a:rPr lang="pt-BR" sz="1600" dirty="0"/>
              <a:t>[...] Porque eu descobri o segredo que me faz humano</a:t>
            </a:r>
          </a:p>
          <a:p>
            <a:r>
              <a:rPr lang="pt-BR" sz="1600" b="1" dirty="0">
                <a:solidFill>
                  <a:srgbClr val="FCDA10"/>
                </a:solidFill>
              </a:rPr>
              <a:t>Já não está mais perdido o elo</a:t>
            </a:r>
          </a:p>
          <a:p>
            <a:r>
              <a:rPr lang="pt-BR" sz="1600" b="1" dirty="0">
                <a:solidFill>
                  <a:srgbClr val="FCDA10"/>
                </a:solidFill>
              </a:rPr>
              <a:t>O amor é o segredo de tudo</a:t>
            </a:r>
          </a:p>
          <a:p>
            <a:r>
              <a:rPr lang="pt-BR" sz="1600" b="1" dirty="0">
                <a:solidFill>
                  <a:srgbClr val="FCDA10"/>
                </a:solidFill>
              </a:rPr>
              <a:t>E eu pinto tudo em amarelo.</a:t>
            </a:r>
          </a:p>
        </p:txBody>
      </p:sp>
      <p:sp>
        <p:nvSpPr>
          <p:cNvPr id="5" name="CaixaDeTexto 4">
            <a:extLst>
              <a:ext uri="{FF2B5EF4-FFF2-40B4-BE49-F238E27FC236}">
                <a16:creationId xmlns:a16="http://schemas.microsoft.com/office/drawing/2014/main" id="{8D7991D2-7759-40F0-8162-FB88F9CE48AA}"/>
              </a:ext>
            </a:extLst>
          </p:cNvPr>
          <p:cNvSpPr txBox="1"/>
          <p:nvPr/>
        </p:nvSpPr>
        <p:spPr>
          <a:xfrm>
            <a:off x="598449" y="88314"/>
            <a:ext cx="5276572" cy="923330"/>
          </a:xfrm>
          <a:prstGeom prst="rect">
            <a:avLst/>
          </a:prstGeom>
          <a:noFill/>
        </p:spPr>
        <p:txBody>
          <a:bodyPr wrap="square" rtlCol="0">
            <a:spAutoFit/>
          </a:bodyPr>
          <a:lstStyle/>
          <a:p>
            <a:r>
              <a:rPr lang="pt-BR" dirty="0">
                <a:latin typeface="Cooper Black" panose="0208090404030B020404" pitchFamily="18" charset="0"/>
              </a:rPr>
              <a:t>Principia – Emicida (part. Fabiana </a:t>
            </a:r>
            <a:r>
              <a:rPr lang="pt-BR" dirty="0" err="1">
                <a:latin typeface="Cooper Black" panose="0208090404030B020404" pitchFamily="18" charset="0"/>
              </a:rPr>
              <a:t>Cozza</a:t>
            </a:r>
            <a:r>
              <a:rPr lang="pt-BR" dirty="0">
                <a:latin typeface="Cooper Black" panose="0208090404030B020404" pitchFamily="18" charset="0"/>
              </a:rPr>
              <a:t>, Pastor Henrique Vieira e Pastoras do Rosário)</a:t>
            </a:r>
          </a:p>
        </p:txBody>
      </p:sp>
      <p:sp>
        <p:nvSpPr>
          <p:cNvPr id="7" name="CaixaDeTexto 6">
            <a:extLst>
              <a:ext uri="{FF2B5EF4-FFF2-40B4-BE49-F238E27FC236}">
                <a16:creationId xmlns:a16="http://schemas.microsoft.com/office/drawing/2014/main" id="{BE4ED808-E888-441D-8CD3-66BDCEEA0455}"/>
              </a:ext>
            </a:extLst>
          </p:cNvPr>
          <p:cNvSpPr txBox="1"/>
          <p:nvPr/>
        </p:nvSpPr>
        <p:spPr>
          <a:xfrm>
            <a:off x="6942222" y="1011644"/>
            <a:ext cx="4242256" cy="5139869"/>
          </a:xfrm>
          <a:prstGeom prst="rect">
            <a:avLst/>
          </a:prstGeom>
          <a:noFill/>
        </p:spPr>
        <p:txBody>
          <a:bodyPr wrap="square" rtlCol="0">
            <a:spAutoFit/>
          </a:bodyPr>
          <a:lstStyle/>
          <a:p>
            <a:r>
              <a:rPr lang="pt-BR" sz="1600" dirty="0"/>
              <a:t>[...] Tenho sangrado demais</a:t>
            </a:r>
          </a:p>
          <a:p>
            <a:r>
              <a:rPr lang="pt-BR" sz="1600" dirty="0"/>
              <a:t>Tenho chorado pra cachorro</a:t>
            </a:r>
          </a:p>
          <a:p>
            <a:r>
              <a:rPr lang="pt-BR" sz="1600" dirty="0"/>
              <a:t>Ano passado eu morri</a:t>
            </a:r>
          </a:p>
          <a:p>
            <a:r>
              <a:rPr lang="pt-BR" sz="1600" dirty="0"/>
              <a:t>Mas esse ano eu não morro. </a:t>
            </a:r>
          </a:p>
          <a:p>
            <a:endParaRPr lang="pt-BR" sz="1600" dirty="0"/>
          </a:p>
          <a:p>
            <a:r>
              <a:rPr lang="pt-BR" sz="1600" dirty="0"/>
              <a:t>[...] Permita que eu fale, não as minhas cicatrizes</a:t>
            </a:r>
            <a:br>
              <a:rPr lang="pt-BR" sz="1600" dirty="0"/>
            </a:br>
            <a:r>
              <a:rPr lang="pt-BR" sz="1600" dirty="0"/>
              <a:t>Tanta dor rouba nossa voz, sabe o que resta de nós?</a:t>
            </a:r>
            <a:br>
              <a:rPr lang="pt-BR" sz="1600" dirty="0"/>
            </a:br>
            <a:r>
              <a:rPr lang="pt-BR" sz="1600" dirty="0"/>
              <a:t>Alvos passeando por aí. </a:t>
            </a:r>
          </a:p>
          <a:p>
            <a:endParaRPr lang="pt-BR" sz="1600" dirty="0"/>
          </a:p>
          <a:p>
            <a:r>
              <a:rPr lang="pt-BR" sz="1600" dirty="0"/>
              <a:t>[...] Aí, maloqueiro, aí, </a:t>
            </a:r>
            <a:r>
              <a:rPr lang="pt-BR" sz="1600" dirty="0" err="1"/>
              <a:t>maloqueira</a:t>
            </a:r>
            <a:endParaRPr lang="pt-BR" sz="1600" dirty="0"/>
          </a:p>
          <a:p>
            <a:r>
              <a:rPr lang="pt-BR" sz="1600" dirty="0"/>
              <a:t>Levanta essa cabeça</a:t>
            </a:r>
          </a:p>
          <a:p>
            <a:r>
              <a:rPr lang="pt-BR" sz="1600" dirty="0"/>
              <a:t>Enxuga essas lágrimas, certo? (Você </a:t>
            </a:r>
            <a:r>
              <a:rPr lang="pt-BR" sz="1600" dirty="0" err="1"/>
              <a:t>memo</a:t>
            </a:r>
            <a:r>
              <a:rPr lang="pt-BR" sz="1600" dirty="0"/>
              <a:t>)</a:t>
            </a:r>
          </a:p>
          <a:p>
            <a:r>
              <a:rPr lang="pt-BR" sz="1600" dirty="0"/>
              <a:t>Respira fundo e volta pro ringue (vai)</a:t>
            </a:r>
          </a:p>
          <a:p>
            <a:r>
              <a:rPr lang="pt-BR" sz="1600" dirty="0" err="1"/>
              <a:t>Cê</a:t>
            </a:r>
            <a:r>
              <a:rPr lang="pt-BR" sz="1600" dirty="0"/>
              <a:t> vai sair dessa prisão</a:t>
            </a:r>
          </a:p>
          <a:p>
            <a:r>
              <a:rPr lang="pt-BR" sz="1600" dirty="0" err="1"/>
              <a:t>Cê</a:t>
            </a:r>
            <a:r>
              <a:rPr lang="pt-BR" sz="1600" dirty="0"/>
              <a:t> vai atrás desse diploma</a:t>
            </a:r>
          </a:p>
          <a:p>
            <a:r>
              <a:rPr lang="pt-BR" sz="1600" dirty="0"/>
              <a:t>Com a fúria da beleza do Sol, entendeu?</a:t>
            </a:r>
          </a:p>
          <a:p>
            <a:r>
              <a:rPr lang="pt-BR" sz="1600" dirty="0"/>
              <a:t>Faz isso por </a:t>
            </a:r>
            <a:r>
              <a:rPr lang="pt-BR" sz="1600" dirty="0" err="1"/>
              <a:t>nóis</a:t>
            </a:r>
            <a:endParaRPr lang="pt-BR" sz="1600" dirty="0"/>
          </a:p>
          <a:p>
            <a:r>
              <a:rPr lang="pt-BR" sz="1600" dirty="0"/>
              <a:t>Faz essa por </a:t>
            </a:r>
            <a:r>
              <a:rPr lang="pt-BR" sz="1600" dirty="0" err="1"/>
              <a:t>nóis</a:t>
            </a:r>
            <a:r>
              <a:rPr lang="pt-BR" sz="1600" dirty="0"/>
              <a:t> (vai)</a:t>
            </a:r>
          </a:p>
          <a:p>
            <a:r>
              <a:rPr lang="pt-BR" sz="1600" dirty="0"/>
              <a:t>Te vejo no pódio</a:t>
            </a:r>
          </a:p>
        </p:txBody>
      </p:sp>
      <p:sp>
        <p:nvSpPr>
          <p:cNvPr id="8" name="CaixaDeTexto 7">
            <a:extLst>
              <a:ext uri="{FF2B5EF4-FFF2-40B4-BE49-F238E27FC236}">
                <a16:creationId xmlns:a16="http://schemas.microsoft.com/office/drawing/2014/main" id="{8D35DC24-0E43-4548-9CAF-CABD0695F942}"/>
              </a:ext>
            </a:extLst>
          </p:cNvPr>
          <p:cNvSpPr txBox="1"/>
          <p:nvPr/>
        </p:nvSpPr>
        <p:spPr>
          <a:xfrm>
            <a:off x="6833937" y="88314"/>
            <a:ext cx="5077326" cy="646331"/>
          </a:xfrm>
          <a:prstGeom prst="rect">
            <a:avLst/>
          </a:prstGeom>
          <a:noFill/>
        </p:spPr>
        <p:txBody>
          <a:bodyPr wrap="square" rtlCol="0">
            <a:spAutoFit/>
          </a:bodyPr>
          <a:lstStyle/>
          <a:p>
            <a:r>
              <a:rPr lang="pt-BR" dirty="0" err="1">
                <a:latin typeface="Cooper Black" panose="0208090404030B020404" pitchFamily="18" charset="0"/>
              </a:rPr>
              <a:t>AmarElo</a:t>
            </a:r>
            <a:r>
              <a:rPr lang="pt-BR" dirty="0">
                <a:latin typeface="Cooper Black" panose="0208090404030B020404" pitchFamily="18" charset="0"/>
              </a:rPr>
              <a:t> – Emicida (part. Belchior, </a:t>
            </a:r>
            <a:r>
              <a:rPr lang="pt-BR" dirty="0" err="1">
                <a:latin typeface="Cooper Black" panose="0208090404030B020404" pitchFamily="18" charset="0"/>
              </a:rPr>
              <a:t>Majur</a:t>
            </a:r>
            <a:r>
              <a:rPr lang="pt-BR" dirty="0">
                <a:latin typeface="Cooper Black" panose="0208090404030B020404" pitchFamily="18" charset="0"/>
              </a:rPr>
              <a:t> e </a:t>
            </a:r>
            <a:r>
              <a:rPr lang="pt-BR" dirty="0" err="1">
                <a:latin typeface="Cooper Black" panose="0208090404030B020404" pitchFamily="18" charset="0"/>
              </a:rPr>
              <a:t>Pabllo</a:t>
            </a:r>
            <a:r>
              <a:rPr lang="pt-BR" dirty="0">
                <a:latin typeface="Cooper Black" panose="0208090404030B020404" pitchFamily="18" charset="0"/>
              </a:rPr>
              <a:t> </a:t>
            </a:r>
            <a:r>
              <a:rPr lang="pt-BR" dirty="0" err="1">
                <a:latin typeface="Cooper Black" panose="0208090404030B020404" pitchFamily="18" charset="0"/>
              </a:rPr>
              <a:t>Vittar</a:t>
            </a:r>
            <a:r>
              <a:rPr lang="pt-BR" dirty="0">
                <a:latin typeface="Cooper Black" panose="0208090404030B020404" pitchFamily="18" charset="0"/>
              </a:rPr>
              <a:t>)</a:t>
            </a:r>
          </a:p>
        </p:txBody>
      </p:sp>
    </p:spTree>
    <p:extLst>
      <p:ext uri="{BB962C8B-B14F-4D97-AF65-F5344CB8AC3E}">
        <p14:creationId xmlns:p14="http://schemas.microsoft.com/office/powerpoint/2010/main" val="4125348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descr="Uma imagem contendo flor, comida, desenho&#10;&#10;Descrição gerada automaticamente">
            <a:extLst>
              <a:ext uri="{FF2B5EF4-FFF2-40B4-BE49-F238E27FC236}">
                <a16:creationId xmlns:a16="http://schemas.microsoft.com/office/drawing/2014/main" id="{98EFA454-8130-4409-8C7C-E4F3B4F0BC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aixaDeTexto 3">
            <a:extLst>
              <a:ext uri="{FF2B5EF4-FFF2-40B4-BE49-F238E27FC236}">
                <a16:creationId xmlns:a16="http://schemas.microsoft.com/office/drawing/2014/main" id="{1E585785-72B0-45FF-8D41-B746E7B5FAD9}"/>
              </a:ext>
            </a:extLst>
          </p:cNvPr>
          <p:cNvSpPr txBox="1"/>
          <p:nvPr/>
        </p:nvSpPr>
        <p:spPr>
          <a:xfrm>
            <a:off x="347546" y="468352"/>
            <a:ext cx="6088566" cy="769441"/>
          </a:xfrm>
          <a:prstGeom prst="rect">
            <a:avLst/>
          </a:prstGeom>
          <a:noFill/>
        </p:spPr>
        <p:txBody>
          <a:bodyPr wrap="square" rtlCol="0">
            <a:spAutoFit/>
          </a:bodyPr>
          <a:lstStyle/>
          <a:p>
            <a:r>
              <a:rPr lang="pt-BR" sz="4400" dirty="0">
                <a:latin typeface="Cooper Black" panose="0208090404030B020404" pitchFamily="18" charset="0"/>
              </a:rPr>
              <a:t>Considerações finais</a:t>
            </a:r>
          </a:p>
        </p:txBody>
      </p:sp>
      <p:sp>
        <p:nvSpPr>
          <p:cNvPr id="5" name="CaixaDeTexto 4">
            <a:extLst>
              <a:ext uri="{FF2B5EF4-FFF2-40B4-BE49-F238E27FC236}">
                <a16:creationId xmlns:a16="http://schemas.microsoft.com/office/drawing/2014/main" id="{B72F0080-6D0F-47F9-A27F-65C352585285}"/>
              </a:ext>
            </a:extLst>
          </p:cNvPr>
          <p:cNvSpPr txBox="1"/>
          <p:nvPr/>
        </p:nvSpPr>
        <p:spPr>
          <a:xfrm>
            <a:off x="434898" y="1382751"/>
            <a:ext cx="7660887" cy="369332"/>
          </a:xfrm>
          <a:prstGeom prst="rect">
            <a:avLst/>
          </a:prstGeom>
          <a:noFill/>
        </p:spPr>
        <p:txBody>
          <a:bodyPr wrap="square" rtlCol="0">
            <a:spAutoFit/>
          </a:bodyPr>
          <a:lstStyle/>
          <a:p>
            <a:endParaRPr lang="pt-BR" dirty="0"/>
          </a:p>
        </p:txBody>
      </p:sp>
      <p:pic>
        <p:nvPicPr>
          <p:cNvPr id="6" name="Imagem 5" descr="Tela de celular com texto preto sobre fundo branco&#10;&#10;Descrição gerada automaticamente">
            <a:extLst>
              <a:ext uri="{FF2B5EF4-FFF2-40B4-BE49-F238E27FC236}">
                <a16:creationId xmlns:a16="http://schemas.microsoft.com/office/drawing/2014/main" id="{EDB62783-0A9F-44D9-868A-0A72F7B0A5B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4107" y="1237793"/>
            <a:ext cx="2517722" cy="4468957"/>
          </a:xfrm>
          <a:prstGeom prst="rect">
            <a:avLst/>
          </a:prstGeom>
        </p:spPr>
      </p:pic>
      <p:pic>
        <p:nvPicPr>
          <p:cNvPr id="8" name="Imagem 7" descr="Tela de celular com texto preto sobre fundo branco&#10;&#10;Descrição gerada automaticamente">
            <a:extLst>
              <a:ext uri="{FF2B5EF4-FFF2-40B4-BE49-F238E27FC236}">
                <a16:creationId xmlns:a16="http://schemas.microsoft.com/office/drawing/2014/main" id="{F41D885C-DDD3-48D6-B988-7693D1AADE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32167" y="2021996"/>
            <a:ext cx="2572445" cy="4566091"/>
          </a:xfrm>
          <a:prstGeom prst="rect">
            <a:avLst/>
          </a:prstGeom>
        </p:spPr>
      </p:pic>
      <p:sp>
        <p:nvSpPr>
          <p:cNvPr id="9" name="CaixaDeTexto 8">
            <a:extLst>
              <a:ext uri="{FF2B5EF4-FFF2-40B4-BE49-F238E27FC236}">
                <a16:creationId xmlns:a16="http://schemas.microsoft.com/office/drawing/2014/main" id="{F3B23ABE-A406-40D2-8022-8CBC6774DA01}"/>
              </a:ext>
            </a:extLst>
          </p:cNvPr>
          <p:cNvSpPr txBox="1"/>
          <p:nvPr/>
        </p:nvSpPr>
        <p:spPr>
          <a:xfrm>
            <a:off x="6096000" y="1491916"/>
            <a:ext cx="5779168" cy="3416320"/>
          </a:xfrm>
          <a:prstGeom prst="rect">
            <a:avLst/>
          </a:prstGeom>
          <a:noFill/>
        </p:spPr>
        <p:txBody>
          <a:bodyPr wrap="square" rtlCol="0">
            <a:spAutoFit/>
          </a:bodyPr>
          <a:lstStyle/>
          <a:p>
            <a:pPr algn="just"/>
            <a:r>
              <a:rPr lang="pt-BR" dirty="0"/>
              <a:t>“[...] Passando pro lado musical da cor, Emicida nos dá força, cuidado e amor, nos lembra de que o mundo cinza e turbulento só vai se tornar amarelo quando aprendermos a cuidar de todos ao nosso redor como um só ser, o amor é solução pro mundo e pra nós, um grito que Ubuntu é </a:t>
            </a:r>
            <a:r>
              <a:rPr lang="pt-BR" dirty="0" err="1"/>
              <a:t>AmarElo</a:t>
            </a:r>
            <a:r>
              <a:rPr lang="pt-BR" dirty="0"/>
              <a:t>, mas além disso recebemos força pra cuidar de nós em nosso interior, cortar o que nos faz profundamente mal, tudo bem morrer todos os anos mas tenha força pra se levantar e não se entregar, cuidar de si, amar a si e ao outro, ainda são as melhores formas de tornar o mundo amarelo. Amarelo é energia que eu permito me cercar, energia que escolho trilhar, enxergar, ouvir e viver.” </a:t>
            </a:r>
          </a:p>
        </p:txBody>
      </p:sp>
    </p:spTree>
    <p:extLst>
      <p:ext uri="{BB962C8B-B14F-4D97-AF65-F5344CB8AC3E}">
        <p14:creationId xmlns:p14="http://schemas.microsoft.com/office/powerpoint/2010/main" val="354687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7AEECF-6EF0-45DB-85A9-35EAF485D20F}"/>
              </a:ext>
            </a:extLst>
          </p:cNvPr>
          <p:cNvSpPr>
            <a:spLocks noGrp="1"/>
          </p:cNvSpPr>
          <p:nvPr>
            <p:ph type="title"/>
          </p:nvPr>
        </p:nvSpPr>
        <p:spPr/>
        <p:txBody>
          <a:bodyPr>
            <a:normAutofit/>
          </a:bodyPr>
          <a:lstStyle/>
          <a:p>
            <a:r>
              <a:rPr lang="pt-BR" dirty="0">
                <a:latin typeface="Cooper Black" panose="0208090404030B020404" pitchFamily="18" charset="0"/>
              </a:rPr>
              <a:t>Referencias bibliográficas </a:t>
            </a:r>
          </a:p>
        </p:txBody>
      </p:sp>
      <p:sp>
        <p:nvSpPr>
          <p:cNvPr id="3" name="Espaço Reservado para Conteúdo 2">
            <a:extLst>
              <a:ext uri="{FF2B5EF4-FFF2-40B4-BE49-F238E27FC236}">
                <a16:creationId xmlns:a16="http://schemas.microsoft.com/office/drawing/2014/main" id="{936E663A-2A79-4EBE-8AD8-3192DEE4C5CC}"/>
              </a:ext>
            </a:extLst>
          </p:cNvPr>
          <p:cNvSpPr>
            <a:spLocks noGrp="1"/>
          </p:cNvSpPr>
          <p:nvPr>
            <p:ph idx="1"/>
          </p:nvPr>
        </p:nvSpPr>
        <p:spPr>
          <a:xfrm>
            <a:off x="349135" y="1579418"/>
            <a:ext cx="11679381" cy="5145578"/>
          </a:xfrm>
        </p:spPr>
        <p:txBody>
          <a:bodyPr/>
          <a:lstStyle/>
          <a:p>
            <a:pPr marL="0" indent="0" algn="just">
              <a:buNone/>
            </a:pPr>
            <a:r>
              <a:rPr lang="pt-BR" sz="1800" dirty="0"/>
              <a:t>BANDEIRA, Manuel. Pensão familiar. In: NOVAES, Adauto (org.). </a:t>
            </a:r>
            <a:r>
              <a:rPr lang="pt-BR" sz="1800" b="1" dirty="0"/>
              <a:t>Anos 70</a:t>
            </a:r>
            <a:r>
              <a:rPr lang="pt-BR" sz="1800" dirty="0"/>
              <a:t>: ainda sob a tempestade. Rio de Janeiro: Ed. Aeroplano; Ed. Senac Rio, 2005. p. 193-194.</a:t>
            </a:r>
          </a:p>
          <a:p>
            <a:pPr marL="0" indent="0" algn="just">
              <a:buNone/>
            </a:pPr>
            <a:endParaRPr lang="pt-BR" sz="1800" dirty="0"/>
          </a:p>
          <a:p>
            <a:pPr marL="0" indent="0" algn="just">
              <a:buNone/>
            </a:pPr>
            <a:r>
              <a:rPr lang="pt-BR" sz="1800" dirty="0"/>
              <a:t>EMICIDA. </a:t>
            </a:r>
            <a:r>
              <a:rPr lang="pt-BR" sz="1800" b="1" dirty="0" err="1"/>
              <a:t>AmarElo</a:t>
            </a:r>
            <a:r>
              <a:rPr lang="pt-BR" sz="1800" dirty="0"/>
              <a:t>. São Paulo: Sony Music </a:t>
            </a:r>
            <a:r>
              <a:rPr lang="pt-BR" sz="1800" dirty="0" err="1"/>
              <a:t>Entertainment</a:t>
            </a:r>
            <a:r>
              <a:rPr lang="pt-BR" sz="1800" dirty="0"/>
              <a:t>, 2019. Disponível em: https://smb.lnk.to/AmarEloEmicida_. Acesso em 1 nov. 2019.</a:t>
            </a:r>
          </a:p>
          <a:p>
            <a:pPr marL="0" indent="0" algn="just">
              <a:buNone/>
            </a:pPr>
            <a:endParaRPr lang="pt-BR" sz="1800" dirty="0"/>
          </a:p>
          <a:p>
            <a:pPr marL="0" indent="0" algn="just">
              <a:buNone/>
            </a:pPr>
            <a:r>
              <a:rPr lang="pt-BR" sz="1800" dirty="0"/>
              <a:t>FREIRE, P</a:t>
            </a:r>
            <a:r>
              <a:rPr lang="pt-BR" sz="1800" b="1" dirty="0"/>
              <a:t>. A importância do ato de ler</a:t>
            </a:r>
            <a:r>
              <a:rPr lang="pt-BR" sz="1800" dirty="0"/>
              <a:t>. In______ Col. Polêmicas do Nosso tempo, Editora Cortez, São Paulo, 1985. </a:t>
            </a:r>
          </a:p>
          <a:p>
            <a:pPr marL="0" indent="0" algn="just">
              <a:buNone/>
            </a:pPr>
            <a:endParaRPr lang="pt-BR" sz="1800" dirty="0"/>
          </a:p>
          <a:p>
            <a:pPr marL="0" indent="0" algn="just">
              <a:buNone/>
            </a:pPr>
            <a:r>
              <a:rPr lang="pt-BR" sz="1800" dirty="0"/>
              <a:t>PHILOS, Canal. </a:t>
            </a:r>
            <a:r>
              <a:rPr lang="pt-BR" sz="1800" b="1" dirty="0"/>
              <a:t>Van Gogh - A Natureza e a Cor Amarela.</a:t>
            </a:r>
            <a:r>
              <a:rPr lang="pt-BR" sz="1800" dirty="0"/>
              <a:t> 2016. (2m53s). Disponível em: &lt; https://www.youtube.com/</a:t>
            </a:r>
            <a:r>
              <a:rPr lang="pt-BR" sz="1800" dirty="0" err="1"/>
              <a:t>watch?v</a:t>
            </a:r>
            <a:r>
              <a:rPr lang="pt-BR" sz="1800" dirty="0"/>
              <a:t>=</a:t>
            </a:r>
            <a:r>
              <a:rPr lang="pt-BR" sz="1800" dirty="0" err="1"/>
              <a:t>aEmdDoHFdTQ</a:t>
            </a:r>
            <a:r>
              <a:rPr lang="pt-BR" sz="1800" dirty="0"/>
              <a:t>&gt;. Acesso em: 01 nov. 2019.</a:t>
            </a:r>
          </a:p>
          <a:p>
            <a:pPr marL="0" indent="0" algn="just">
              <a:buNone/>
            </a:pPr>
            <a:endParaRPr lang="pt-BR" dirty="0"/>
          </a:p>
          <a:p>
            <a:pPr marL="0" indent="0" algn="just">
              <a:buNone/>
            </a:pPr>
            <a:r>
              <a:rPr lang="pt-BR" sz="1800" dirty="0"/>
              <a:t>UNIVERSE, </a:t>
            </a:r>
            <a:r>
              <a:rPr lang="pt-BR" sz="1800" dirty="0" err="1"/>
              <a:t>Imaniger</a:t>
            </a:r>
            <a:r>
              <a:rPr lang="pt-BR" sz="1800" dirty="0"/>
              <a:t>. </a:t>
            </a:r>
            <a:r>
              <a:rPr lang="pt-BR" sz="1800" b="1" dirty="0"/>
              <a:t>Os Girassóis de Van Gogh. </a:t>
            </a:r>
            <a:r>
              <a:rPr lang="pt-BR" sz="1800" dirty="0"/>
              <a:t>2018.</a:t>
            </a:r>
            <a:r>
              <a:rPr lang="pt-BR" sz="1800" b="1" dirty="0"/>
              <a:t> </a:t>
            </a:r>
            <a:r>
              <a:rPr lang="pt-BR" sz="1800" dirty="0"/>
              <a:t>(4m30s). Disponível em: &lt; https://www.youtube.com/</a:t>
            </a:r>
            <a:r>
              <a:rPr lang="pt-BR" sz="1800" dirty="0" err="1"/>
              <a:t>watch?v</a:t>
            </a:r>
            <a:r>
              <a:rPr lang="pt-BR" sz="1800" dirty="0"/>
              <a:t>=ww_5zQe4rLs&gt;. Acesso em: 01 nov. 2019.</a:t>
            </a:r>
          </a:p>
          <a:p>
            <a:pPr marL="0" indent="0">
              <a:buNone/>
            </a:pPr>
            <a:endParaRPr lang="pt-BR" dirty="0"/>
          </a:p>
        </p:txBody>
      </p:sp>
    </p:spTree>
    <p:extLst>
      <p:ext uri="{BB962C8B-B14F-4D97-AF65-F5344CB8AC3E}">
        <p14:creationId xmlns:p14="http://schemas.microsoft.com/office/powerpoint/2010/main" val="946643275"/>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TotalTime>
  <Words>1050</Words>
  <Application>Microsoft Office PowerPoint</Application>
  <PresentationFormat>Widescreen</PresentationFormat>
  <Paragraphs>108</Paragraphs>
  <Slides>8</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8</vt:i4>
      </vt:variant>
    </vt:vector>
  </HeadingPairs>
  <TitlesOfParts>
    <vt:vector size="14" baseType="lpstr">
      <vt:lpstr>Arial</vt:lpstr>
      <vt:lpstr>Arial Nova</vt:lpstr>
      <vt:lpstr>Calibri</vt:lpstr>
      <vt:lpstr>Calibri Light</vt:lpstr>
      <vt:lpstr>Cooper Black</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Referencias bibliográficas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Vieira, Larissa</dc:creator>
  <cp:lastModifiedBy>Mayra Pinto</cp:lastModifiedBy>
  <cp:revision>18</cp:revision>
  <dcterms:created xsi:type="dcterms:W3CDTF">2019-11-03T13:04:39Z</dcterms:created>
  <dcterms:modified xsi:type="dcterms:W3CDTF">2020-09-30T13:10:11Z</dcterms:modified>
</cp:coreProperties>
</file>